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7" r:id="rId4"/>
    <p:sldId id="288" r:id="rId5"/>
    <p:sldId id="268" r:id="rId6"/>
    <p:sldId id="289" r:id="rId7"/>
    <p:sldId id="287" r:id="rId8"/>
    <p:sldId id="269" r:id="rId9"/>
    <p:sldId id="286" r:id="rId10"/>
    <p:sldId id="270" r:id="rId11"/>
    <p:sldId id="271" r:id="rId12"/>
    <p:sldId id="285" r:id="rId13"/>
    <p:sldId id="265" r:id="rId14"/>
    <p:sldId id="272" r:id="rId15"/>
    <p:sldId id="278" r:id="rId16"/>
    <p:sldId id="273" r:id="rId17"/>
    <p:sldId id="280" r:id="rId18"/>
    <p:sldId id="281" r:id="rId19"/>
    <p:sldId id="274" r:id="rId20"/>
    <p:sldId id="282" r:id="rId21"/>
    <p:sldId id="283" r:id="rId22"/>
    <p:sldId id="284" r:id="rId23"/>
    <p:sldId id="275" r:id="rId24"/>
    <p:sldId id="276" r:id="rId25"/>
    <p:sldId id="266" r:id="rId26"/>
    <p:sldId id="292" r:id="rId27"/>
    <p:sldId id="290" r:id="rId28"/>
    <p:sldId id="293" r:id="rId29"/>
    <p:sldId id="291" r:id="rId30"/>
    <p:sldId id="277" r:id="rId31"/>
    <p:sldId id="259" r:id="rId32"/>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PT Sans" panose="020B0503020203020204" pitchFamily="34" charset="-18"/>
      <p:regular r:id="rId37"/>
      <p:bold r:id="rId38"/>
      <p:italic r:id="rId39"/>
      <p:boldItalic r:id="rId40"/>
    </p:embeddedFont>
    <p:embeddedFont>
      <p:font typeface="Univers Condensed" panose="020B0506020202050204" pitchFamily="34" charset="0"/>
      <p:regular r:id="rId41"/>
      <p:bold r:id="rId42"/>
    </p:embeddedFont>
    <p:embeddedFont>
      <p:font typeface="Univers Light" panose="020B0403020202020204" pitchFamily="34" charset="0"/>
      <p:regular r:id="rId43"/>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E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88"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40325E-6358-4D5C-A308-4511893E68F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CE44436-9C65-4AED-992A-6A931BF21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4C5DADC-3690-4824-BC4F-E73C8DE6558F}"/>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5" name="Symbol zastępczy stopki 4">
            <a:extLst>
              <a:ext uri="{FF2B5EF4-FFF2-40B4-BE49-F238E27FC236}">
                <a16:creationId xmlns:a16="http://schemas.microsoft.com/office/drawing/2014/main" id="{8A07EBE0-09A3-4699-848F-98B9659390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87F1AE1-7446-48FB-B57E-129B23CF653E}"/>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26153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035A90-2B89-43E8-AB62-4EA84EFCEA1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599F31F-1A02-4BBD-99F8-CD3A62D3CA9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51A4430-6964-4024-8907-AD9BEB51FED5}"/>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5" name="Symbol zastępczy stopki 4">
            <a:extLst>
              <a:ext uri="{FF2B5EF4-FFF2-40B4-BE49-F238E27FC236}">
                <a16:creationId xmlns:a16="http://schemas.microsoft.com/office/drawing/2014/main" id="{97E712FB-64FA-4623-8388-0F2F4C8B491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EA83E56-0851-4861-AB7F-4183C2F5F2AD}"/>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40661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884A9C0-FAA1-4FAF-8A29-86D4F006CCE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28CB177-A9E9-46EA-95A4-2358B8CDA4F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7151FDC-F07C-4699-9332-9E547918D61E}"/>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5" name="Symbol zastępczy stopki 4">
            <a:extLst>
              <a:ext uri="{FF2B5EF4-FFF2-40B4-BE49-F238E27FC236}">
                <a16:creationId xmlns:a16="http://schemas.microsoft.com/office/drawing/2014/main" id="{A8A26853-7A45-4568-A2B0-4B0B2E8B43C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D4224B3-EE63-4C16-B401-8CDEBE8988B6}"/>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373288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4F4720-3789-45FE-940C-FC246A36793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B32C815-14E0-4F30-926A-47E957A735C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C118CF2-005E-4DE7-BF92-8FECCD449B80}"/>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5" name="Symbol zastępczy stopki 4">
            <a:extLst>
              <a:ext uri="{FF2B5EF4-FFF2-40B4-BE49-F238E27FC236}">
                <a16:creationId xmlns:a16="http://schemas.microsoft.com/office/drawing/2014/main" id="{A17BBB71-CE77-4AE7-B996-63AEDE0F857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4F461E4-BB53-49D5-9AA5-5B76BF4AA689}"/>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102954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A31D66-1986-4299-9915-54AA0D38F2C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4EE2F00-473D-452D-A2CE-448B8DB83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9ED9A9C-E1EE-40CE-99A9-E8B1B0B4EC43}"/>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5" name="Symbol zastępczy stopki 4">
            <a:extLst>
              <a:ext uri="{FF2B5EF4-FFF2-40B4-BE49-F238E27FC236}">
                <a16:creationId xmlns:a16="http://schemas.microsoft.com/office/drawing/2014/main" id="{AEB0A5CE-90EA-46B8-A976-9265B8E2B4D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C97AF4E-7A41-4057-B36B-7723902F5990}"/>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21256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D11CDE-7401-4459-9455-2FB558203EC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DA9C605-AC70-4E4C-BA45-EC8D4551A41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BEDDACA-B29C-4227-8729-EF8FE2C74B0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ABB72F3-8A0D-4F97-B284-88027FFD9B03}"/>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6" name="Symbol zastępczy stopki 5">
            <a:extLst>
              <a:ext uri="{FF2B5EF4-FFF2-40B4-BE49-F238E27FC236}">
                <a16:creationId xmlns:a16="http://schemas.microsoft.com/office/drawing/2014/main" id="{63DB8D45-DC54-46F0-AE0B-C60FEC0AB8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E972A73-7426-441F-A7DA-8265C621D194}"/>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3551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5F8060-A69B-482F-A756-9B0D9DAB53C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8782F0A-6769-48C4-8E4C-EEE4D2FE3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70FC08F-1BA6-4B41-99CC-966C5525B6E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EFDD77B-4668-4D09-BD12-193E090FF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F2A0F28-8EC8-4BE4-80DE-907E93AC442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511DEF1-ABE1-4205-848A-0CA4947C4C76}"/>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8" name="Symbol zastępczy stopki 7">
            <a:extLst>
              <a:ext uri="{FF2B5EF4-FFF2-40B4-BE49-F238E27FC236}">
                <a16:creationId xmlns:a16="http://schemas.microsoft.com/office/drawing/2014/main" id="{6E7D4A0D-B2E1-494D-9270-C3E2F812121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2EB9277-3ABF-452E-9CF9-62F8AC8D5041}"/>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33026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6A9276-C0A0-4609-B92A-6C4100EC049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9BB437A-514E-406C-9167-491312D8B6D4}"/>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4" name="Symbol zastępczy stopki 3">
            <a:extLst>
              <a:ext uri="{FF2B5EF4-FFF2-40B4-BE49-F238E27FC236}">
                <a16:creationId xmlns:a16="http://schemas.microsoft.com/office/drawing/2014/main" id="{824D19FB-697C-45E7-B1AF-744FAC0A8CE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027A077-5561-413F-B0FD-865C51FDE6CE}"/>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32035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0AEBCC1-4D7B-4E9B-9F44-2D960439F00E}"/>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3" name="Symbol zastępczy stopki 2">
            <a:extLst>
              <a:ext uri="{FF2B5EF4-FFF2-40B4-BE49-F238E27FC236}">
                <a16:creationId xmlns:a16="http://schemas.microsoft.com/office/drawing/2014/main" id="{DC0B1EAE-EBA0-4464-95C2-A3036599C75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D2F8CA6-4657-4332-BF27-54507C14D93C}"/>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16069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20C5AA-7B21-4949-B179-2FA543F8387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1BDD6E2-3692-4962-A9BB-C84C323F7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D6410BE3-D2F4-448E-AC5B-513A874AF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7021D21-E927-4974-BFB4-F5CA8273DB4B}"/>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6" name="Symbol zastępczy stopki 5">
            <a:extLst>
              <a:ext uri="{FF2B5EF4-FFF2-40B4-BE49-F238E27FC236}">
                <a16:creationId xmlns:a16="http://schemas.microsoft.com/office/drawing/2014/main" id="{E771269C-6A38-40BA-8FC4-3ADCCCB1A18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3DEAB71-189A-4637-B2DD-4E9D83E22CCB}"/>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408145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CD3045-C080-4327-811C-2F2C33A7268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9B275D6-979C-4398-B27A-6BD833A78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2C23AC8-0F18-450B-AF95-7C0DD67B9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986B839-A144-4300-97DF-69280B3807D3}"/>
              </a:ext>
            </a:extLst>
          </p:cNvPr>
          <p:cNvSpPr>
            <a:spLocks noGrp="1"/>
          </p:cNvSpPr>
          <p:nvPr>
            <p:ph type="dt" sz="half" idx="10"/>
          </p:nvPr>
        </p:nvSpPr>
        <p:spPr/>
        <p:txBody>
          <a:bodyPr/>
          <a:lstStyle/>
          <a:p>
            <a:fld id="{5D7736DD-CBBA-4477-A4FB-EBC5E00B7777}" type="datetimeFigureOut">
              <a:rPr lang="pl-PL" smtClean="0"/>
              <a:t>14.03.2022</a:t>
            </a:fld>
            <a:endParaRPr lang="pl-PL"/>
          </a:p>
        </p:txBody>
      </p:sp>
      <p:sp>
        <p:nvSpPr>
          <p:cNvPr id="6" name="Symbol zastępczy stopki 5">
            <a:extLst>
              <a:ext uri="{FF2B5EF4-FFF2-40B4-BE49-F238E27FC236}">
                <a16:creationId xmlns:a16="http://schemas.microsoft.com/office/drawing/2014/main" id="{269798B5-E8E1-40F1-A0A3-7F83BE1EB14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2435E2A-F381-4D40-808F-8D83BA2388A7}"/>
              </a:ext>
            </a:extLst>
          </p:cNvPr>
          <p:cNvSpPr>
            <a:spLocks noGrp="1"/>
          </p:cNvSpPr>
          <p:nvPr>
            <p:ph type="sldNum" sz="quarter" idx="12"/>
          </p:nvPr>
        </p:nvSpPr>
        <p:spPr/>
        <p:txBody>
          <a:bodyPr/>
          <a:lstStyle/>
          <a:p>
            <a:fld id="{BDB69705-906B-479F-9EFA-72E940F74104}" type="slidenum">
              <a:rPr lang="pl-PL" smtClean="0"/>
              <a:t>‹#›</a:t>
            </a:fld>
            <a:endParaRPr lang="pl-PL"/>
          </a:p>
        </p:txBody>
      </p:sp>
    </p:spTree>
    <p:extLst>
      <p:ext uri="{BB962C8B-B14F-4D97-AF65-F5344CB8AC3E}">
        <p14:creationId xmlns:p14="http://schemas.microsoft.com/office/powerpoint/2010/main" val="88544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E45B4F3-D2B0-457F-8CA6-BC75F91AC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5DB89E8-0CEE-41EC-BD25-FADBD3474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CAC6444-2302-4496-857F-822FE7FD9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736DD-CBBA-4477-A4FB-EBC5E00B7777}" type="datetimeFigureOut">
              <a:rPr lang="pl-PL" smtClean="0"/>
              <a:t>14.03.2022</a:t>
            </a:fld>
            <a:endParaRPr lang="pl-PL"/>
          </a:p>
        </p:txBody>
      </p:sp>
      <p:sp>
        <p:nvSpPr>
          <p:cNvPr id="5" name="Symbol zastępczy stopki 4">
            <a:extLst>
              <a:ext uri="{FF2B5EF4-FFF2-40B4-BE49-F238E27FC236}">
                <a16:creationId xmlns:a16="http://schemas.microsoft.com/office/drawing/2014/main" id="{5DAB01D0-2D5A-405A-973C-BE27DD0E2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FE0C757-2481-47F9-9F43-96C58F6925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69705-906B-479F-9EFA-72E940F74104}" type="slidenum">
              <a:rPr lang="pl-PL" smtClean="0"/>
              <a:t>‹#›</a:t>
            </a:fld>
            <a:endParaRPr lang="pl-PL"/>
          </a:p>
        </p:txBody>
      </p:sp>
    </p:spTree>
    <p:extLst>
      <p:ext uri="{BB962C8B-B14F-4D97-AF65-F5344CB8AC3E}">
        <p14:creationId xmlns:p14="http://schemas.microsoft.com/office/powerpoint/2010/main" val="149984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uczelnieszkolom@uek.krakow.pl"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FDF4D22-0485-41BA-9ECF-AF0D9EB3376D}"/>
              </a:ext>
            </a:extLst>
          </p:cNvPr>
          <p:cNvSpPr>
            <a:spLocks noGrp="1"/>
          </p:cNvSpPr>
          <p:nvPr>
            <p:ph type="ctrTitle"/>
          </p:nvPr>
        </p:nvSpPr>
        <p:spPr>
          <a:xfrm>
            <a:off x="7180028" y="2038350"/>
            <a:ext cx="4515147" cy="2867005"/>
          </a:xfrm>
        </p:spPr>
        <p:txBody>
          <a:bodyPr>
            <a:normAutofit/>
          </a:bodyPr>
          <a:lstStyle/>
          <a:p>
            <a:pPr algn="r"/>
            <a:r>
              <a:rPr lang="pl-PL" sz="4400" dirty="0">
                <a:latin typeface="Univers Condensed" panose="020B0506020202050204" pitchFamily="34" charset="0"/>
              </a:rPr>
              <a:t>Kredyty, pożyczki i ubezpieczenia</a:t>
            </a:r>
          </a:p>
        </p:txBody>
      </p:sp>
      <p:sp>
        <p:nvSpPr>
          <p:cNvPr id="3" name="Podtytuł 2">
            <a:extLst>
              <a:ext uri="{FF2B5EF4-FFF2-40B4-BE49-F238E27FC236}">
                <a16:creationId xmlns:a16="http://schemas.microsoft.com/office/drawing/2014/main" id="{BFA6E1AA-EFCF-4D62-A061-1BE032A466B5}"/>
              </a:ext>
            </a:extLst>
          </p:cNvPr>
          <p:cNvSpPr>
            <a:spLocks noGrp="1"/>
          </p:cNvSpPr>
          <p:nvPr>
            <p:ph type="subTitle" idx="1"/>
          </p:nvPr>
        </p:nvSpPr>
        <p:spPr>
          <a:xfrm>
            <a:off x="7529886" y="4905356"/>
            <a:ext cx="4165290" cy="617620"/>
          </a:xfrm>
        </p:spPr>
        <p:txBody>
          <a:bodyPr>
            <a:normAutofit fontScale="70000" lnSpcReduction="20000"/>
          </a:bodyPr>
          <a:lstStyle/>
          <a:p>
            <a:pPr algn="r"/>
            <a:r>
              <a:rPr lang="pl-PL" dirty="0">
                <a:latin typeface="Univers Condensed" panose="020B0506020202050204" pitchFamily="34" charset="0"/>
              </a:rPr>
              <a:t>UCZELNIE SZKOŁOM </a:t>
            </a:r>
          </a:p>
          <a:p>
            <a:pPr algn="r"/>
            <a:r>
              <a:rPr lang="pl-PL" dirty="0">
                <a:latin typeface="Univers Condensed" panose="020B0506020202050204" pitchFamily="34" charset="0"/>
              </a:rPr>
              <a:t>– o finansach z NBP</a:t>
            </a:r>
          </a:p>
        </p:txBody>
      </p:sp>
      <p:pic>
        <p:nvPicPr>
          <p:cNvPr id="5" name="Obraz 4" descr="Obraz zawierający kwiat, wewnątrz, szkło, roślina&#10;&#10;Opis wygenerowany automatycznie">
            <a:extLst>
              <a:ext uri="{FF2B5EF4-FFF2-40B4-BE49-F238E27FC236}">
                <a16:creationId xmlns:a16="http://schemas.microsoft.com/office/drawing/2014/main" id="{CB90BAAC-BCF0-4F85-8ECD-24B284B9F78A}"/>
              </a:ext>
            </a:extLst>
          </p:cNvPr>
          <p:cNvPicPr>
            <a:picLocks noChangeAspect="1"/>
          </p:cNvPicPr>
          <p:nvPr/>
        </p:nvPicPr>
        <p:blipFill rotWithShape="1">
          <a:blip r:embed="rId2">
            <a:extLst>
              <a:ext uri="{28A0092B-C50C-407E-A947-70E740481C1C}">
                <a14:useLocalDpi xmlns:a14="http://schemas.microsoft.com/office/drawing/2010/main" val="0"/>
              </a:ext>
            </a:extLst>
          </a:blip>
          <a:srcRect r="17887"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pic>
        <p:nvPicPr>
          <p:cNvPr id="7" name="Obraz 6">
            <a:extLst>
              <a:ext uri="{FF2B5EF4-FFF2-40B4-BE49-F238E27FC236}">
                <a16:creationId xmlns:a16="http://schemas.microsoft.com/office/drawing/2014/main" id="{C004699A-420C-4105-81A0-4C6C53C5C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574" y="5938579"/>
            <a:ext cx="1083407" cy="503818"/>
          </a:xfrm>
          <a:prstGeom prst="rect">
            <a:avLst/>
          </a:prstGeom>
        </p:spPr>
      </p:pic>
      <p:pic>
        <p:nvPicPr>
          <p:cNvPr id="8" name="Obraz 7">
            <a:extLst>
              <a:ext uri="{FF2B5EF4-FFF2-40B4-BE49-F238E27FC236}">
                <a16:creationId xmlns:a16="http://schemas.microsoft.com/office/drawing/2014/main" id="{A25B5F10-2911-4961-92E6-D0A6BA975C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0649" y="6056569"/>
            <a:ext cx="1330182" cy="267837"/>
          </a:xfrm>
          <a:prstGeom prst="rect">
            <a:avLst/>
          </a:prstGeom>
        </p:spPr>
      </p:pic>
    </p:spTree>
    <p:extLst>
      <p:ext uri="{BB962C8B-B14F-4D97-AF65-F5344CB8AC3E}">
        <p14:creationId xmlns:p14="http://schemas.microsoft.com/office/powerpoint/2010/main" val="376239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to jest zabezpieczenie kredytu i dlaczego ustanawia się hipotekę? </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b="1" dirty="0"/>
              <a:t>Hipoteka</a:t>
            </a:r>
            <a:r>
              <a:rPr lang="pl-PL" dirty="0"/>
              <a:t> - jest ograniczonym prawem rzeczowym obciążającym nieruchomość w celu zabezpieczenia oznaczonej wierzytelności. Na mocy hipoteki wierzyciel może dochodzić zaspokojenia z nieruchomości </a:t>
            </a:r>
            <a:r>
              <a:rPr lang="pl-PL" u="sng" dirty="0"/>
              <a:t>bez względu na to, kto jest właścicielem </a:t>
            </a:r>
            <a:r>
              <a:rPr lang="pl-PL" dirty="0"/>
              <a:t>w czasie realizacji uprawnienia, z pierwszeństwem przed wierzycielami osobistymi właściciela nieruchomości.</a:t>
            </a:r>
          </a:p>
          <a:p>
            <a:pPr marL="0" indent="0">
              <a:buNone/>
            </a:pPr>
            <a:endParaRPr lang="pl-PL" dirty="0"/>
          </a:p>
          <a:p>
            <a:pPr marL="0" indent="0">
              <a:buNone/>
            </a:pPr>
            <a:r>
              <a:rPr lang="pl-PL" dirty="0"/>
              <a:t>Hipoteka stanowi mocne zabezpieczenie zwrotu kredytu.</a:t>
            </a:r>
          </a:p>
          <a:p>
            <a:pPr marL="0" indent="0">
              <a:buNone/>
            </a:pPr>
            <a:r>
              <a:rPr lang="pl-PL" dirty="0"/>
              <a:t>Ustanowienie hipoteki </a:t>
            </a:r>
            <a:r>
              <a:rPr lang="pl-PL" u="sng" dirty="0"/>
              <a:t>nie przenosi </a:t>
            </a:r>
            <a:r>
              <a:rPr lang="pl-PL" dirty="0"/>
              <a:t>własności nieruchomości na bank lub wierzyciela.</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189927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Czym jest zdolność kredytowa i Biuro Informacji Kredytowej?</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fontScale="92500" lnSpcReduction="20000"/>
          </a:bodyPr>
          <a:lstStyle/>
          <a:p>
            <a:pPr marL="0" indent="0">
              <a:buNone/>
            </a:pPr>
            <a:r>
              <a:rPr lang="pl-PL" b="1" dirty="0"/>
              <a:t>Zdolność kredytowa </a:t>
            </a:r>
            <a:r>
              <a:rPr lang="pl-PL" dirty="0"/>
              <a:t>to zdolność kredytobiorcy do spłaty zaciągniętego kredytu wraz z odsetkami w terminach określonych w umowie.</a:t>
            </a:r>
          </a:p>
          <a:p>
            <a:pPr marL="0" indent="0">
              <a:buNone/>
            </a:pPr>
            <a:endParaRPr lang="pl-PL" dirty="0"/>
          </a:p>
          <a:p>
            <a:pPr marL="0" indent="0">
              <a:buNone/>
            </a:pPr>
            <a:r>
              <a:rPr lang="pl-PL" dirty="0"/>
              <a:t>Od czego zależy:</a:t>
            </a:r>
          </a:p>
          <a:p>
            <a:pPr>
              <a:buFontTx/>
              <a:buChar char="-"/>
            </a:pPr>
            <a:r>
              <a:rPr lang="pl-PL" dirty="0"/>
              <a:t>Dla osób fizycznych: wiek, stan cywilny, majątek, bieżące dochody, liczba osób będących na utrzymaniu, zatrudnienie, informacje o innych zobowiązaniach</a:t>
            </a:r>
          </a:p>
          <a:p>
            <a:pPr>
              <a:buFontTx/>
              <a:buChar char="-"/>
            </a:pPr>
            <a:r>
              <a:rPr lang="pl-PL" dirty="0"/>
              <a:t>Przedsiębiorstwo: analiza wyników finansowych (rentowność i wypłacalność), ocena sprawności działania, ocena płynności finansowej, historia współpracy z bankami</a:t>
            </a:r>
          </a:p>
          <a:p>
            <a:pPr>
              <a:buFontTx/>
              <a:buChar char="-"/>
            </a:pPr>
            <a:endParaRPr lang="pl-PL" dirty="0"/>
          </a:p>
          <a:p>
            <a:pPr marL="0" indent="0">
              <a:buNone/>
            </a:pPr>
            <a:r>
              <a:rPr lang="pl-PL" dirty="0"/>
              <a:t>Alternatywne metody oceny – analiza big data, analiza </a:t>
            </a:r>
            <a:r>
              <a:rPr lang="pl-PL" dirty="0" err="1"/>
              <a:t>social</a:t>
            </a:r>
            <a:r>
              <a:rPr lang="pl-PL" dirty="0"/>
              <a:t> media</a:t>
            </a:r>
          </a:p>
          <a:p>
            <a:pPr marL="0" indent="0">
              <a:buNone/>
            </a:pPr>
            <a:endParaRPr lang="pl-PL" dirty="0"/>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370049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Czym jest zdolność kredytowa i Biuro Informacji Kredytowej?</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endParaRPr lang="pl-PL" dirty="0"/>
          </a:p>
          <a:p>
            <a:pPr marL="0" indent="0">
              <a:buNone/>
            </a:pPr>
            <a:r>
              <a:rPr lang="pl-PL" dirty="0"/>
              <a:t>Jest to instytucja, która tworzy bazy danych zawierające informacje o zobowiązaniach kredytowych klientów oraz udostępnia je w postaci raportów.</a:t>
            </a:r>
          </a:p>
          <a:p>
            <a:pPr marL="0" indent="0">
              <a:buNone/>
            </a:pPr>
            <a:endParaRPr lang="pl-PL" dirty="0"/>
          </a:p>
          <a:p>
            <a:pPr marL="0" indent="0">
              <a:buNone/>
            </a:pPr>
            <a:r>
              <a:rPr lang="pl-PL" dirty="0"/>
              <a:t>Gromadzi i analizuje dane, bazuje na statystykach, ocenia prawdopodobieństwo wystąpienia trudności w spłacie zobowiązań.</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31872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Skąd się biorą pieniądze w przedsiębiorstwie?</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b="1" dirty="0"/>
              <a:t>Kapitały własne </a:t>
            </a:r>
            <a:r>
              <a:rPr lang="pl-PL" dirty="0"/>
              <a:t>– wniesione przez właścicieli oraz wcześniej zarobione przez przedsiębiorstwo.</a:t>
            </a:r>
          </a:p>
          <a:p>
            <a:pPr marL="0" indent="0">
              <a:buNone/>
            </a:pPr>
            <a:endParaRPr lang="pl-PL" dirty="0"/>
          </a:p>
          <a:p>
            <a:pPr marL="0" indent="0">
              <a:buNone/>
            </a:pPr>
            <a:r>
              <a:rPr lang="pl-PL" b="1" dirty="0"/>
              <a:t>Kapitały obce </a:t>
            </a:r>
            <a:r>
              <a:rPr lang="pl-PL" dirty="0"/>
              <a:t>– udostępnione przez inne podmioty (banki, nabywcy obligacji, leasing, zobowiązania w stosunku do dostawców). </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25044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różni kapitały własne i obce w przedsiębiorstwie?</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b="1" dirty="0"/>
              <a:t>Kapitały własne:</a:t>
            </a:r>
          </a:p>
          <a:p>
            <a:pPr marL="0" indent="0">
              <a:buNone/>
            </a:pPr>
            <a:r>
              <a:rPr lang="pl-PL" dirty="0"/>
              <a:t>- brak stałego i pewnego wynagrodzenia</a:t>
            </a:r>
          </a:p>
          <a:p>
            <a:pPr marL="0" indent="0">
              <a:buNone/>
            </a:pPr>
            <a:r>
              <a:rPr lang="pl-PL" dirty="0"/>
              <a:t>- ryzyko związane z możliwym bankructwem</a:t>
            </a:r>
          </a:p>
          <a:p>
            <a:pPr marL="0" indent="0">
              <a:buNone/>
            </a:pPr>
            <a:endParaRPr lang="pl-PL" dirty="0"/>
          </a:p>
          <a:p>
            <a:pPr marL="0" indent="0">
              <a:buNone/>
            </a:pPr>
            <a:r>
              <a:rPr lang="pl-PL" b="1" dirty="0"/>
              <a:t>Kapitały obce:</a:t>
            </a:r>
          </a:p>
          <a:p>
            <a:pPr>
              <a:buFontTx/>
              <a:buChar char="-"/>
            </a:pPr>
            <a:r>
              <a:rPr lang="pl-PL" dirty="0"/>
              <a:t>związany jest w wynagrodzeniem jakie te podmioty zewnętrzne otrzymują za udostępnienie kapitału (odsetki, prowizje),</a:t>
            </a:r>
          </a:p>
          <a:p>
            <a:pPr>
              <a:buFontTx/>
              <a:buChar char="-"/>
            </a:pPr>
            <a:r>
              <a:rPr lang="pl-PL" dirty="0"/>
              <a:t>ryzyko niewypłacalności oraz możliwość odzyskania środków przez właścicielami</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423941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to jest koszt kapitału i po co wylicza się RRSO?</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endParaRPr lang="pl-PL" dirty="0"/>
          </a:p>
          <a:p>
            <a:pPr marL="0" indent="0">
              <a:buNone/>
            </a:pPr>
            <a:r>
              <a:rPr lang="pl-PL" dirty="0"/>
              <a:t>Rzeczywista Roczna Stopa Oprocentowania</a:t>
            </a:r>
          </a:p>
          <a:p>
            <a:pPr marL="0" indent="0">
              <a:buNone/>
            </a:pPr>
            <a:endParaRPr lang="pl-PL" dirty="0"/>
          </a:p>
          <a:p>
            <a:pPr marL="0" indent="0">
              <a:buNone/>
            </a:pPr>
            <a:r>
              <a:rPr lang="pl-PL" sz="2800" dirty="0"/>
              <a:t>RRSO pokazuje, jaki jest koszt zaciągniętego zobowiązania.</a:t>
            </a:r>
            <a:endParaRPr lang="pl-PL" dirty="0"/>
          </a:p>
          <a:p>
            <a:pPr marL="0" indent="0">
              <a:buNone/>
            </a:pPr>
            <a:endParaRPr lang="pl-PL" dirty="0"/>
          </a:p>
          <a:p>
            <a:pPr marL="0" indent="0">
              <a:buNone/>
            </a:pPr>
            <a:r>
              <a:rPr lang="pl-PL" dirty="0"/>
              <a:t>Wysokość RRSO wyrażona jest w procentach – pozwala to porównywać ze sobą różne produkty finansowe.</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92760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to jest koszt kapitału i po co wylicza się RRSO?</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fontScale="92500" lnSpcReduction="10000"/>
          </a:bodyPr>
          <a:lstStyle/>
          <a:p>
            <a:pPr marL="0" indent="0">
              <a:buNone/>
            </a:pPr>
            <a:r>
              <a:rPr lang="pl-PL" sz="3000" dirty="0"/>
              <a:t>Pokazuje ile dopłacasz za to, że możesz pożyczyć pieniądze.</a:t>
            </a:r>
          </a:p>
          <a:p>
            <a:pPr marL="0" indent="0">
              <a:buNone/>
            </a:pPr>
            <a:r>
              <a:rPr lang="pl-PL" sz="3000" dirty="0"/>
              <a:t>RRSO uwzględnia parametry, takie jak:</a:t>
            </a:r>
          </a:p>
          <a:p>
            <a:pPr marL="0" indent="0">
              <a:buNone/>
            </a:pPr>
            <a:r>
              <a:rPr lang="pl-PL" sz="3000" dirty="0"/>
              <a:t>- </a:t>
            </a:r>
            <a:r>
              <a:rPr lang="pl-PL" sz="3000" b="1" dirty="0"/>
              <a:t>oprocentowanie nominalne </a:t>
            </a:r>
            <a:r>
              <a:rPr lang="pl-PL" sz="3000" dirty="0"/>
              <a:t>– jest to wartość, która obrazuje,</a:t>
            </a:r>
          </a:p>
          <a:p>
            <a:pPr marL="0" indent="0">
              <a:buNone/>
            </a:pPr>
            <a:r>
              <a:rPr lang="pl-PL" sz="3000" dirty="0"/>
              <a:t>jakie odsetki będziesz musiał zapłacić za wzięcie kredytu lub</a:t>
            </a:r>
          </a:p>
          <a:p>
            <a:pPr marL="0" indent="0">
              <a:buNone/>
            </a:pPr>
            <a:r>
              <a:rPr lang="pl-PL" sz="3000" dirty="0"/>
              <a:t>pożyczki, przedstawiana najczęściej w skali rocznej</a:t>
            </a:r>
          </a:p>
          <a:p>
            <a:pPr marL="0" indent="0">
              <a:buNone/>
            </a:pPr>
            <a:r>
              <a:rPr lang="pl-PL" sz="3000" b="1" dirty="0"/>
              <a:t>- prowizja</a:t>
            </a:r>
            <a:r>
              <a:rPr lang="pl-PL" sz="3000" dirty="0"/>
              <a:t> – kwota ustalana przez poszczególne instytucje </a:t>
            </a:r>
          </a:p>
          <a:p>
            <a:pPr marL="0" indent="0">
              <a:buNone/>
            </a:pPr>
            <a:r>
              <a:rPr lang="pl-PL" sz="3000" dirty="0"/>
              <a:t>indywidualnie;</a:t>
            </a:r>
          </a:p>
          <a:p>
            <a:pPr>
              <a:buFontTx/>
              <a:buChar char="-"/>
            </a:pPr>
            <a:r>
              <a:rPr lang="pl-PL" sz="3000" b="1" dirty="0"/>
              <a:t>dodatkowe koszty </a:t>
            </a:r>
            <a:r>
              <a:rPr lang="pl-PL" sz="3000" dirty="0"/>
              <a:t>– np. obowiązkowe, dodatkowo płatne</a:t>
            </a:r>
          </a:p>
          <a:p>
            <a:pPr marL="0" indent="0">
              <a:buNone/>
            </a:pPr>
            <a:r>
              <a:rPr lang="pl-PL" sz="3000" dirty="0"/>
              <a:t>ubezpieczenie.</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109816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to jest koszt kapitału i po co wylicza się RRSO?</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endParaRPr lang="pl-PL" sz="3000" dirty="0"/>
          </a:p>
          <a:p>
            <a:pPr marL="0" indent="0">
              <a:buNone/>
            </a:pPr>
            <a:r>
              <a:rPr lang="pl-PL" sz="3000" b="1" dirty="0"/>
              <a:t>1. oprocentowanie 7,89% RRSO 8,18%</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pic>
        <p:nvPicPr>
          <p:cNvPr id="9" name="Obraz 8">
            <a:extLst>
              <a:ext uri="{FF2B5EF4-FFF2-40B4-BE49-F238E27FC236}">
                <a16:creationId xmlns:a16="http://schemas.microsoft.com/office/drawing/2014/main" id="{C853137A-F32C-4BCA-AA0F-B5F70CD5172A}"/>
              </a:ext>
            </a:extLst>
          </p:cNvPr>
          <p:cNvPicPr>
            <a:picLocks noChangeAspect="1"/>
          </p:cNvPicPr>
          <p:nvPr/>
        </p:nvPicPr>
        <p:blipFill>
          <a:blip r:embed="rId2"/>
          <a:stretch>
            <a:fillRect/>
          </a:stretch>
        </p:blipFill>
        <p:spPr>
          <a:xfrm>
            <a:off x="355940" y="3429000"/>
            <a:ext cx="11246915" cy="1695395"/>
          </a:xfrm>
          <a:prstGeom prst="rect">
            <a:avLst/>
          </a:prstGeom>
        </p:spPr>
      </p:pic>
    </p:spTree>
    <p:extLst>
      <p:ext uri="{BB962C8B-B14F-4D97-AF65-F5344CB8AC3E}">
        <p14:creationId xmlns:p14="http://schemas.microsoft.com/office/powerpoint/2010/main" val="169210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to jest koszt kapitału i po co wylicza się RRSO?</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endParaRPr lang="pl-PL" sz="3000" dirty="0"/>
          </a:p>
          <a:p>
            <a:pPr marL="0" indent="0">
              <a:buNone/>
            </a:pPr>
            <a:r>
              <a:rPr lang="pl-PL" sz="3000" b="1" dirty="0"/>
              <a:t>2. oprocentowanie 7,66% RRSO 20,03%</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pic>
        <p:nvPicPr>
          <p:cNvPr id="7" name="Obraz 6">
            <a:extLst>
              <a:ext uri="{FF2B5EF4-FFF2-40B4-BE49-F238E27FC236}">
                <a16:creationId xmlns:a16="http://schemas.microsoft.com/office/drawing/2014/main" id="{AF7F8179-5188-4E6A-9586-18904E9C1A3D}"/>
              </a:ext>
            </a:extLst>
          </p:cNvPr>
          <p:cNvPicPr>
            <a:picLocks noChangeAspect="1"/>
          </p:cNvPicPr>
          <p:nvPr/>
        </p:nvPicPr>
        <p:blipFill>
          <a:blip r:embed="rId2"/>
          <a:stretch>
            <a:fillRect/>
          </a:stretch>
        </p:blipFill>
        <p:spPr>
          <a:xfrm>
            <a:off x="618509" y="3267514"/>
            <a:ext cx="10954982" cy="2148952"/>
          </a:xfrm>
          <a:prstGeom prst="rect">
            <a:avLst/>
          </a:prstGeom>
        </p:spPr>
      </p:pic>
    </p:spTree>
    <p:extLst>
      <p:ext uri="{BB962C8B-B14F-4D97-AF65-F5344CB8AC3E}">
        <p14:creationId xmlns:p14="http://schemas.microsoft.com/office/powerpoint/2010/main" val="154299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Czy niska rata oznacza najtańszy kredyt?</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dirty="0"/>
              <a:t>Systemy spłat ratalnych – równa rata kapitałowo-odsetkowa</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graphicFrame>
        <p:nvGraphicFramePr>
          <p:cNvPr id="6" name="Tabela 5">
            <a:extLst>
              <a:ext uri="{FF2B5EF4-FFF2-40B4-BE49-F238E27FC236}">
                <a16:creationId xmlns:a16="http://schemas.microsoft.com/office/drawing/2014/main" id="{B9CD8483-431E-4A06-AE60-7CBDB9C36EED}"/>
              </a:ext>
            </a:extLst>
          </p:cNvPr>
          <p:cNvGraphicFramePr>
            <a:graphicFrameLocks noGrp="1"/>
          </p:cNvGraphicFramePr>
          <p:nvPr>
            <p:extLst>
              <p:ext uri="{D42A27DB-BD31-4B8C-83A1-F6EECF244321}">
                <p14:modId xmlns:p14="http://schemas.microsoft.com/office/powerpoint/2010/main" val="360404149"/>
              </p:ext>
            </p:extLst>
          </p:nvPr>
        </p:nvGraphicFramePr>
        <p:xfrm>
          <a:off x="2350438" y="2706379"/>
          <a:ext cx="6418614" cy="3136560"/>
        </p:xfrm>
        <a:graphic>
          <a:graphicData uri="http://schemas.openxmlformats.org/drawingml/2006/table">
            <a:tbl>
              <a:tblPr>
                <a:tableStyleId>{5C22544A-7EE6-4342-B048-85BDC9FD1C3A}</a:tableStyleId>
              </a:tblPr>
              <a:tblGrid>
                <a:gridCol w="825988">
                  <a:extLst>
                    <a:ext uri="{9D8B030D-6E8A-4147-A177-3AD203B41FA5}">
                      <a16:colId xmlns:a16="http://schemas.microsoft.com/office/drawing/2014/main" val="1068613585"/>
                    </a:ext>
                  </a:extLst>
                </a:gridCol>
                <a:gridCol w="1170149">
                  <a:extLst>
                    <a:ext uri="{9D8B030D-6E8A-4147-A177-3AD203B41FA5}">
                      <a16:colId xmlns:a16="http://schemas.microsoft.com/office/drawing/2014/main" val="4246327665"/>
                    </a:ext>
                  </a:extLst>
                </a:gridCol>
                <a:gridCol w="825988">
                  <a:extLst>
                    <a:ext uri="{9D8B030D-6E8A-4147-A177-3AD203B41FA5}">
                      <a16:colId xmlns:a16="http://schemas.microsoft.com/office/drawing/2014/main" val="1031334142"/>
                    </a:ext>
                  </a:extLst>
                </a:gridCol>
                <a:gridCol w="1049693">
                  <a:extLst>
                    <a:ext uri="{9D8B030D-6E8A-4147-A177-3AD203B41FA5}">
                      <a16:colId xmlns:a16="http://schemas.microsoft.com/office/drawing/2014/main" val="254666139"/>
                    </a:ext>
                  </a:extLst>
                </a:gridCol>
                <a:gridCol w="1204566">
                  <a:extLst>
                    <a:ext uri="{9D8B030D-6E8A-4147-A177-3AD203B41FA5}">
                      <a16:colId xmlns:a16="http://schemas.microsoft.com/office/drawing/2014/main" val="884263752"/>
                    </a:ext>
                  </a:extLst>
                </a:gridCol>
                <a:gridCol w="1342230">
                  <a:extLst>
                    <a:ext uri="{9D8B030D-6E8A-4147-A177-3AD203B41FA5}">
                      <a16:colId xmlns:a16="http://schemas.microsoft.com/office/drawing/2014/main" val="804940680"/>
                    </a:ext>
                  </a:extLst>
                </a:gridCol>
              </a:tblGrid>
              <a:tr h="224040">
                <a:tc>
                  <a:txBody>
                    <a:bodyPr/>
                    <a:lstStyle/>
                    <a:p>
                      <a:pPr algn="l" fontAlgn="b"/>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1100" u="none" strike="noStrike">
                          <a:effectLst/>
                        </a:rPr>
                        <a:t>kapitał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odsetki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rata</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10 000,00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449315844"/>
                  </a:ext>
                </a:extLst>
              </a:tr>
              <a:tr h="224040">
                <a:tc>
                  <a:txBody>
                    <a:bodyPr/>
                    <a:lstStyle/>
                    <a:p>
                      <a:pPr algn="r" fontAlgn="b"/>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803,21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66,67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9 196,79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346321590"/>
                  </a:ext>
                </a:extLst>
              </a:tr>
              <a:tr h="224040">
                <a:tc>
                  <a:txBody>
                    <a:bodyPr/>
                    <a:lstStyle/>
                    <a:p>
                      <a:pPr algn="r" fontAlgn="b"/>
                      <a:r>
                        <a:rPr lang="pl-PL" sz="1100" u="none" strike="noStrike">
                          <a:effectLst/>
                        </a:rPr>
                        <a:t>2</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808,57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61,31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8 388,22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193379336"/>
                  </a:ext>
                </a:extLst>
              </a:tr>
              <a:tr h="224040">
                <a:tc>
                  <a:txBody>
                    <a:bodyPr/>
                    <a:lstStyle/>
                    <a:p>
                      <a:pPr algn="r" fontAlgn="b"/>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813,96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55,92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7 574,26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840248789"/>
                  </a:ext>
                </a:extLst>
              </a:tr>
              <a:tr h="224040">
                <a:tc>
                  <a:txBody>
                    <a:bodyPr/>
                    <a:lstStyle/>
                    <a:p>
                      <a:pPr algn="r" fontAlgn="b"/>
                      <a:r>
                        <a:rPr lang="pl-PL" sz="1100" u="none" strike="noStrike">
                          <a:effectLst/>
                        </a:rPr>
                        <a:t>4</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819,38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50,50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6 754,88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990278260"/>
                  </a:ext>
                </a:extLst>
              </a:tr>
              <a:tr h="224040">
                <a:tc>
                  <a:txBody>
                    <a:bodyPr/>
                    <a:lstStyle/>
                    <a:p>
                      <a:pPr algn="r" fontAlgn="b"/>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824,85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45,03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5 930,03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4185618580"/>
                  </a:ext>
                </a:extLst>
              </a:tr>
              <a:tr h="224040">
                <a:tc>
                  <a:txBody>
                    <a:bodyPr/>
                    <a:lstStyle/>
                    <a:p>
                      <a:pPr algn="r" fontAlgn="b"/>
                      <a:r>
                        <a:rPr lang="pl-PL" sz="1100" u="none" strike="noStrike">
                          <a:effectLst/>
                        </a:rPr>
                        <a:t>6</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830,35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39,53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5 099,68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4031236627"/>
                  </a:ext>
                </a:extLst>
              </a:tr>
              <a:tr h="224040">
                <a:tc>
                  <a:txBody>
                    <a:bodyPr/>
                    <a:lstStyle/>
                    <a:p>
                      <a:pPr algn="r" fontAlgn="b"/>
                      <a:r>
                        <a:rPr lang="pl-PL" sz="1100" u="none" strike="noStrike">
                          <a:effectLst/>
                        </a:rPr>
                        <a:t>7</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835,88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34,00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4 263,80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174943980"/>
                  </a:ext>
                </a:extLst>
              </a:tr>
              <a:tr h="224040">
                <a:tc>
                  <a:txBody>
                    <a:bodyPr/>
                    <a:lstStyle/>
                    <a:p>
                      <a:pPr algn="r" fontAlgn="b"/>
                      <a:r>
                        <a:rPr lang="pl-PL" sz="1100" u="none" strike="noStrike">
                          <a:effectLst/>
                        </a:rPr>
                        <a:t>8</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841,45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28,43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3 422,35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136721951"/>
                  </a:ext>
                </a:extLst>
              </a:tr>
              <a:tr h="224040">
                <a:tc>
                  <a:txBody>
                    <a:bodyPr/>
                    <a:lstStyle/>
                    <a:p>
                      <a:pPr algn="r" fontAlgn="b"/>
                      <a:r>
                        <a:rPr lang="pl-PL" sz="1100" u="none" strike="noStrike">
                          <a:effectLst/>
                        </a:rPr>
                        <a:t>9</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847,06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22,82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2 575,29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741917966"/>
                  </a:ext>
                </a:extLst>
              </a:tr>
              <a:tr h="224040">
                <a:tc>
                  <a:txBody>
                    <a:bodyPr/>
                    <a:lstStyle/>
                    <a:p>
                      <a:pPr algn="r" fontAlgn="b"/>
                      <a:r>
                        <a:rPr lang="pl-PL" sz="1100" u="none" strike="noStrike">
                          <a:effectLst/>
                        </a:rPr>
                        <a:t>10</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852,71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17,17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1 722,58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90736875"/>
                  </a:ext>
                </a:extLst>
              </a:tr>
              <a:tr h="224040">
                <a:tc>
                  <a:txBody>
                    <a:bodyPr/>
                    <a:lstStyle/>
                    <a:p>
                      <a:pPr algn="r" fontAlgn="b"/>
                      <a:r>
                        <a:rPr lang="pl-PL" sz="1100" u="none" strike="noStrike">
                          <a:effectLst/>
                        </a:rPr>
                        <a:t>11</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858,40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11,48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864,18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697409891"/>
                  </a:ext>
                </a:extLst>
              </a:tr>
              <a:tr h="224040">
                <a:tc>
                  <a:txBody>
                    <a:bodyPr/>
                    <a:lstStyle/>
                    <a:p>
                      <a:pPr algn="r" fontAlgn="b"/>
                      <a:r>
                        <a:rPr lang="pl-PL" sz="1100" u="none" strike="noStrike">
                          <a:effectLst/>
                        </a:rPr>
                        <a:t>12</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864,18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5,76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869,88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706097207"/>
                  </a:ext>
                </a:extLst>
              </a:tr>
              <a:tr h="224040">
                <a:tc>
                  <a:txBody>
                    <a:bodyPr/>
                    <a:lstStyle/>
                    <a:p>
                      <a:pPr algn="l" fontAlgn="b"/>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10 000,00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endParaRPr lang="pl-PL"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438,62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10 438,56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endParaRPr lang="pl-PL"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80840898"/>
                  </a:ext>
                </a:extLst>
              </a:tr>
            </a:tbl>
          </a:graphicData>
        </a:graphic>
      </p:graphicFrame>
    </p:spTree>
    <p:extLst>
      <p:ext uri="{BB962C8B-B14F-4D97-AF65-F5344CB8AC3E}">
        <p14:creationId xmlns:p14="http://schemas.microsoft.com/office/powerpoint/2010/main" val="120620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latin typeface="Univers Condensed" panose="020B0506020202050204" pitchFamily="34" charset="0"/>
              </a:rPr>
              <a:t>Różnica miedzy kredytem a pożyczką</a:t>
            </a:r>
          </a:p>
        </p:txBody>
      </p:sp>
      <p:graphicFrame>
        <p:nvGraphicFramePr>
          <p:cNvPr id="6" name="Tabela 6">
            <a:extLst>
              <a:ext uri="{FF2B5EF4-FFF2-40B4-BE49-F238E27FC236}">
                <a16:creationId xmlns:a16="http://schemas.microsoft.com/office/drawing/2014/main" id="{ADB74C3B-99E4-470F-A78B-98A0E6061A8E}"/>
              </a:ext>
            </a:extLst>
          </p:cNvPr>
          <p:cNvGraphicFramePr>
            <a:graphicFrameLocks noGrp="1"/>
          </p:cNvGraphicFramePr>
          <p:nvPr>
            <p:ph idx="1"/>
            <p:extLst>
              <p:ext uri="{D42A27DB-BD31-4B8C-83A1-F6EECF244321}">
                <p14:modId xmlns:p14="http://schemas.microsoft.com/office/powerpoint/2010/main" val="1131800352"/>
              </p:ext>
            </p:extLst>
          </p:nvPr>
        </p:nvGraphicFramePr>
        <p:xfrm>
          <a:off x="838200" y="1825625"/>
          <a:ext cx="10515597" cy="43230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611790636"/>
                    </a:ext>
                  </a:extLst>
                </a:gridCol>
                <a:gridCol w="3505199">
                  <a:extLst>
                    <a:ext uri="{9D8B030D-6E8A-4147-A177-3AD203B41FA5}">
                      <a16:colId xmlns:a16="http://schemas.microsoft.com/office/drawing/2014/main" val="3927747329"/>
                    </a:ext>
                  </a:extLst>
                </a:gridCol>
                <a:gridCol w="3505199">
                  <a:extLst>
                    <a:ext uri="{9D8B030D-6E8A-4147-A177-3AD203B41FA5}">
                      <a16:colId xmlns:a16="http://schemas.microsoft.com/office/drawing/2014/main" val="1985822260"/>
                    </a:ext>
                  </a:extLst>
                </a:gridCol>
              </a:tblGrid>
              <a:tr h="370840">
                <a:tc>
                  <a:txBody>
                    <a:bodyPr/>
                    <a:lstStyle/>
                    <a:p>
                      <a:pPr algn="ctr"/>
                      <a:endParaRPr lang="pl-PL" dirty="0">
                        <a:effectLst/>
                      </a:endParaRPr>
                    </a:p>
                  </a:txBody>
                  <a:tcPr marL="0" marR="0" marT="0" marB="0" anchor="ctr"/>
                </a:tc>
                <a:tc>
                  <a:txBody>
                    <a:bodyPr/>
                    <a:lstStyle/>
                    <a:p>
                      <a:pPr algn="ctr"/>
                      <a:r>
                        <a:rPr lang="pl-PL" b="1" dirty="0">
                          <a:effectLst/>
                        </a:rPr>
                        <a:t>Kredyt</a:t>
                      </a:r>
                      <a:endParaRPr lang="pl-PL" dirty="0">
                        <a:effectLst/>
                      </a:endParaRPr>
                    </a:p>
                  </a:txBody>
                  <a:tcPr marL="0" marR="0" marT="0" marB="0" anchor="ctr"/>
                </a:tc>
                <a:tc>
                  <a:txBody>
                    <a:bodyPr/>
                    <a:lstStyle/>
                    <a:p>
                      <a:pPr algn="ctr"/>
                      <a:r>
                        <a:rPr lang="pl-PL" b="1" dirty="0">
                          <a:effectLst/>
                        </a:rPr>
                        <a:t>Pożyczka</a:t>
                      </a:r>
                      <a:endParaRPr lang="pl-PL" dirty="0">
                        <a:effectLst/>
                      </a:endParaRPr>
                    </a:p>
                  </a:txBody>
                  <a:tcPr marL="0" marR="0" marT="0" marB="0" anchor="ctr"/>
                </a:tc>
                <a:extLst>
                  <a:ext uri="{0D108BD9-81ED-4DB2-BD59-A6C34878D82A}">
                    <a16:rowId xmlns:a16="http://schemas.microsoft.com/office/drawing/2014/main" val="548012140"/>
                  </a:ext>
                </a:extLst>
              </a:tr>
              <a:tr h="370840">
                <a:tc>
                  <a:txBody>
                    <a:bodyPr/>
                    <a:lstStyle/>
                    <a:p>
                      <a:pPr algn="ctr"/>
                      <a:r>
                        <a:rPr lang="pl-PL" b="1">
                          <a:effectLst/>
                        </a:rPr>
                        <a:t>Regulacje prawne</a:t>
                      </a:r>
                      <a:endParaRPr lang="pl-PL">
                        <a:effectLst/>
                      </a:endParaRPr>
                    </a:p>
                  </a:txBody>
                  <a:tcPr marL="0" marR="0" marT="0" marB="0" anchor="ctr"/>
                </a:tc>
                <a:tc>
                  <a:txBody>
                    <a:bodyPr/>
                    <a:lstStyle/>
                    <a:p>
                      <a:r>
                        <a:rPr lang="pl-PL" dirty="0">
                          <a:effectLst/>
                        </a:rPr>
                        <a:t>ustawa Prawo bankowe, Kodeks cywilny i ustawa o kredycie konsumenckim</a:t>
                      </a:r>
                    </a:p>
                  </a:txBody>
                  <a:tcPr marL="0" marR="0" marT="0" marB="0" anchor="ctr"/>
                </a:tc>
                <a:tc>
                  <a:txBody>
                    <a:bodyPr/>
                    <a:lstStyle/>
                    <a:p>
                      <a:r>
                        <a:rPr lang="pl-PL">
                          <a:effectLst/>
                        </a:rPr>
                        <a:t>Kodeks cywilny oraz ustawa o kredycie konsumenckim</a:t>
                      </a:r>
                    </a:p>
                  </a:txBody>
                  <a:tcPr marL="0" marR="0" marT="0" marB="0" anchor="ctr"/>
                </a:tc>
                <a:extLst>
                  <a:ext uri="{0D108BD9-81ED-4DB2-BD59-A6C34878D82A}">
                    <a16:rowId xmlns:a16="http://schemas.microsoft.com/office/drawing/2014/main" val="1155457934"/>
                  </a:ext>
                </a:extLst>
              </a:tr>
              <a:tr h="370840">
                <a:tc>
                  <a:txBody>
                    <a:bodyPr/>
                    <a:lstStyle/>
                    <a:p>
                      <a:pPr algn="ctr"/>
                      <a:r>
                        <a:rPr lang="pl-PL" b="1">
                          <a:effectLst/>
                        </a:rPr>
                        <a:t>Strony umowy</a:t>
                      </a:r>
                      <a:endParaRPr lang="pl-PL">
                        <a:effectLst/>
                      </a:endParaRPr>
                    </a:p>
                  </a:txBody>
                  <a:tcPr marL="0" marR="0" marT="0" marB="0" anchor="ctr"/>
                </a:tc>
                <a:tc>
                  <a:txBody>
                    <a:bodyPr/>
                    <a:lstStyle/>
                    <a:p>
                      <a:r>
                        <a:rPr lang="pl-PL" dirty="0">
                          <a:effectLst/>
                        </a:rPr>
                        <a:t>udziela </a:t>
                      </a:r>
                      <a:r>
                        <a:rPr lang="pl-PL" b="1" dirty="0">
                          <a:effectLst/>
                        </a:rPr>
                        <a:t>go jedynie bank</a:t>
                      </a:r>
                    </a:p>
                  </a:txBody>
                  <a:tcPr marL="0" marR="0" marT="0" marB="0" anchor="ctr"/>
                </a:tc>
                <a:tc>
                  <a:txBody>
                    <a:bodyPr/>
                    <a:lstStyle/>
                    <a:p>
                      <a:r>
                        <a:rPr lang="pl-PL" dirty="0">
                          <a:effectLst/>
                        </a:rPr>
                        <a:t>udziela jej każdy – osoba fizyczna lub osoba prawna</a:t>
                      </a:r>
                    </a:p>
                  </a:txBody>
                  <a:tcPr marL="0" marR="0" marT="0" marB="0" anchor="ctr"/>
                </a:tc>
                <a:extLst>
                  <a:ext uri="{0D108BD9-81ED-4DB2-BD59-A6C34878D82A}">
                    <a16:rowId xmlns:a16="http://schemas.microsoft.com/office/drawing/2014/main" val="3366952056"/>
                  </a:ext>
                </a:extLst>
              </a:tr>
              <a:tr h="370840">
                <a:tc>
                  <a:txBody>
                    <a:bodyPr/>
                    <a:lstStyle/>
                    <a:p>
                      <a:pPr algn="ctr"/>
                      <a:r>
                        <a:rPr lang="pl-PL" b="1">
                          <a:effectLst/>
                        </a:rPr>
                        <a:t>Przedmiot umowy</a:t>
                      </a:r>
                      <a:endParaRPr lang="pl-PL">
                        <a:effectLst/>
                      </a:endParaRPr>
                    </a:p>
                  </a:txBody>
                  <a:tcPr marL="0" marR="0" marT="0" marB="0" anchor="ctr"/>
                </a:tc>
                <a:tc>
                  <a:txBody>
                    <a:bodyPr/>
                    <a:lstStyle/>
                    <a:p>
                      <a:r>
                        <a:rPr lang="pl-PL">
                          <a:effectLst/>
                        </a:rPr>
                        <a:t>środki finansowe</a:t>
                      </a:r>
                    </a:p>
                  </a:txBody>
                  <a:tcPr marL="0" marR="0" marT="0" marB="0" anchor="ctr"/>
                </a:tc>
                <a:tc>
                  <a:txBody>
                    <a:bodyPr/>
                    <a:lstStyle/>
                    <a:p>
                      <a:r>
                        <a:rPr lang="pl-PL">
                          <a:effectLst/>
                        </a:rPr>
                        <a:t>pieniądze lub rzeczy określone co do gatunku</a:t>
                      </a:r>
                    </a:p>
                  </a:txBody>
                  <a:tcPr marL="0" marR="0" marT="0" marB="0" anchor="ctr"/>
                </a:tc>
                <a:extLst>
                  <a:ext uri="{0D108BD9-81ED-4DB2-BD59-A6C34878D82A}">
                    <a16:rowId xmlns:a16="http://schemas.microsoft.com/office/drawing/2014/main" val="2377241251"/>
                  </a:ext>
                </a:extLst>
              </a:tr>
              <a:tr h="370840">
                <a:tc>
                  <a:txBody>
                    <a:bodyPr/>
                    <a:lstStyle/>
                    <a:p>
                      <a:pPr algn="ctr"/>
                      <a:r>
                        <a:rPr lang="pl-PL" b="1">
                          <a:effectLst/>
                        </a:rPr>
                        <a:t>Koszty</a:t>
                      </a:r>
                      <a:endParaRPr lang="pl-PL">
                        <a:effectLst/>
                      </a:endParaRPr>
                    </a:p>
                  </a:txBody>
                  <a:tcPr marL="0" marR="0" marT="0" marB="0" anchor="ctr"/>
                </a:tc>
                <a:tc>
                  <a:txBody>
                    <a:bodyPr/>
                    <a:lstStyle/>
                    <a:p>
                      <a:r>
                        <a:rPr lang="pl-PL">
                          <a:effectLst/>
                        </a:rPr>
                        <a:t>umowa kredytu jest zawsze odpłatna</a:t>
                      </a:r>
                    </a:p>
                  </a:txBody>
                  <a:tcPr marL="0" marR="0" marT="0" marB="0" anchor="ctr"/>
                </a:tc>
                <a:tc>
                  <a:txBody>
                    <a:bodyPr/>
                    <a:lstStyle/>
                    <a:p>
                      <a:r>
                        <a:rPr lang="pl-PL">
                          <a:effectLst/>
                        </a:rPr>
                        <a:t>umowa pożyczki nie musi być odpłatna</a:t>
                      </a:r>
                    </a:p>
                  </a:txBody>
                  <a:tcPr marL="0" marR="0" marT="0" marB="0" anchor="ctr"/>
                </a:tc>
                <a:extLst>
                  <a:ext uri="{0D108BD9-81ED-4DB2-BD59-A6C34878D82A}">
                    <a16:rowId xmlns:a16="http://schemas.microsoft.com/office/drawing/2014/main" val="2300560158"/>
                  </a:ext>
                </a:extLst>
              </a:tr>
              <a:tr h="370840">
                <a:tc>
                  <a:txBody>
                    <a:bodyPr/>
                    <a:lstStyle/>
                    <a:p>
                      <a:pPr algn="ctr"/>
                      <a:r>
                        <a:rPr lang="pl-PL" b="1" dirty="0">
                          <a:effectLst/>
                        </a:rPr>
                        <a:t>Cel</a:t>
                      </a:r>
                      <a:endParaRPr lang="pl-PL" dirty="0">
                        <a:effectLst/>
                      </a:endParaRPr>
                    </a:p>
                  </a:txBody>
                  <a:tcPr marL="0" marR="0" marT="0" marB="0" anchor="ctr"/>
                </a:tc>
                <a:tc>
                  <a:txBody>
                    <a:bodyPr/>
                    <a:lstStyle/>
                    <a:p>
                      <a:r>
                        <a:rPr lang="pl-PL">
                          <a:effectLst/>
                        </a:rPr>
                        <a:t>określony</a:t>
                      </a:r>
                    </a:p>
                  </a:txBody>
                  <a:tcPr marL="0" marR="0" marT="0" marB="0" anchor="ctr"/>
                </a:tc>
                <a:tc>
                  <a:txBody>
                    <a:bodyPr/>
                    <a:lstStyle/>
                    <a:p>
                      <a:r>
                        <a:rPr lang="pl-PL">
                          <a:effectLst/>
                        </a:rPr>
                        <a:t>dowolny</a:t>
                      </a:r>
                    </a:p>
                  </a:txBody>
                  <a:tcPr marL="0" marR="0" marT="0" marB="0" anchor="ctr"/>
                </a:tc>
                <a:extLst>
                  <a:ext uri="{0D108BD9-81ED-4DB2-BD59-A6C34878D82A}">
                    <a16:rowId xmlns:a16="http://schemas.microsoft.com/office/drawing/2014/main" val="3627028485"/>
                  </a:ext>
                </a:extLst>
              </a:tr>
              <a:tr h="370840">
                <a:tc>
                  <a:txBody>
                    <a:bodyPr/>
                    <a:lstStyle/>
                    <a:p>
                      <a:pPr algn="ctr"/>
                      <a:r>
                        <a:rPr lang="pl-PL" b="1">
                          <a:effectLst/>
                        </a:rPr>
                        <a:t>Czas trwania procedury</a:t>
                      </a:r>
                      <a:endParaRPr lang="pl-PL">
                        <a:effectLst/>
                      </a:endParaRPr>
                    </a:p>
                  </a:txBody>
                  <a:tcPr marL="0" marR="0" marT="0" marB="0" anchor="ctr"/>
                </a:tc>
                <a:tc>
                  <a:txBody>
                    <a:bodyPr/>
                    <a:lstStyle/>
                    <a:p>
                      <a:r>
                        <a:rPr lang="pl-PL" dirty="0">
                          <a:effectLst/>
                        </a:rPr>
                        <a:t>długi </a:t>
                      </a:r>
                    </a:p>
                  </a:txBody>
                  <a:tcPr marL="0" marR="0" marT="0" marB="0" anchor="ctr"/>
                </a:tc>
                <a:tc>
                  <a:txBody>
                    <a:bodyPr/>
                    <a:lstStyle/>
                    <a:p>
                      <a:r>
                        <a:rPr lang="pl-PL" dirty="0">
                          <a:effectLst/>
                        </a:rPr>
                        <a:t>krótki</a:t>
                      </a:r>
                    </a:p>
                  </a:txBody>
                  <a:tcPr marL="0" marR="0" marT="0" marB="0" anchor="ctr"/>
                </a:tc>
                <a:extLst>
                  <a:ext uri="{0D108BD9-81ED-4DB2-BD59-A6C34878D82A}">
                    <a16:rowId xmlns:a16="http://schemas.microsoft.com/office/drawing/2014/main" val="700537436"/>
                  </a:ext>
                </a:extLst>
              </a:tr>
              <a:tr h="370840">
                <a:tc>
                  <a:txBody>
                    <a:bodyPr/>
                    <a:lstStyle/>
                    <a:p>
                      <a:pPr algn="ctr"/>
                      <a:r>
                        <a:rPr lang="pl-PL" b="1">
                          <a:effectLst/>
                        </a:rPr>
                        <a:t>Tryb spłaty</a:t>
                      </a:r>
                      <a:endParaRPr lang="pl-PL">
                        <a:effectLst/>
                      </a:endParaRPr>
                    </a:p>
                  </a:txBody>
                  <a:tcPr marL="0" marR="0" marT="0" marB="0" anchor="ctr"/>
                </a:tc>
                <a:tc>
                  <a:txBody>
                    <a:bodyPr/>
                    <a:lstStyle/>
                    <a:p>
                      <a:r>
                        <a:rPr lang="pl-PL" dirty="0">
                          <a:effectLst/>
                        </a:rPr>
                        <a:t>ratalnie</a:t>
                      </a:r>
                    </a:p>
                  </a:txBody>
                  <a:tcPr marL="0" marR="0" marT="0" marB="0" anchor="ctr"/>
                </a:tc>
                <a:tc>
                  <a:txBody>
                    <a:bodyPr/>
                    <a:lstStyle/>
                    <a:p>
                      <a:r>
                        <a:rPr lang="pl-PL" dirty="0">
                          <a:effectLst/>
                        </a:rPr>
                        <a:t>jednorazowo lub ratalnie</a:t>
                      </a:r>
                    </a:p>
                  </a:txBody>
                  <a:tcPr marL="0" marR="0" marT="0" marB="0" anchor="ctr"/>
                </a:tc>
                <a:extLst>
                  <a:ext uri="{0D108BD9-81ED-4DB2-BD59-A6C34878D82A}">
                    <a16:rowId xmlns:a16="http://schemas.microsoft.com/office/drawing/2014/main" val="417126210"/>
                  </a:ext>
                </a:extLst>
              </a:tr>
              <a:tr h="370840">
                <a:tc>
                  <a:txBody>
                    <a:bodyPr/>
                    <a:lstStyle/>
                    <a:p>
                      <a:pPr algn="ctr"/>
                      <a:r>
                        <a:rPr lang="pl-PL" b="1">
                          <a:effectLst/>
                        </a:rPr>
                        <a:t>Forma umowy</a:t>
                      </a:r>
                      <a:endParaRPr lang="pl-PL">
                        <a:effectLst/>
                      </a:endParaRPr>
                    </a:p>
                  </a:txBody>
                  <a:tcPr marL="0" marR="0" marT="0" marB="0" anchor="ctr"/>
                </a:tc>
                <a:tc>
                  <a:txBody>
                    <a:bodyPr/>
                    <a:lstStyle/>
                    <a:p>
                      <a:r>
                        <a:rPr lang="pl-PL">
                          <a:effectLst/>
                        </a:rPr>
                        <a:t>umowa pisemna</a:t>
                      </a:r>
                    </a:p>
                  </a:txBody>
                  <a:tcPr marL="0" marR="0" marT="0" marB="0" anchor="ctr"/>
                </a:tc>
                <a:tc>
                  <a:txBody>
                    <a:bodyPr/>
                    <a:lstStyle/>
                    <a:p>
                      <a:r>
                        <a:rPr lang="pl-PL" dirty="0">
                          <a:effectLst/>
                        </a:rPr>
                        <a:t>umowa dowolna (do 1000 zł)</a:t>
                      </a:r>
                    </a:p>
                  </a:txBody>
                  <a:tcPr marL="0" marR="0" marT="0" marB="0" anchor="ctr"/>
                </a:tc>
                <a:extLst>
                  <a:ext uri="{0D108BD9-81ED-4DB2-BD59-A6C34878D82A}">
                    <a16:rowId xmlns:a16="http://schemas.microsoft.com/office/drawing/2014/main" val="3267135629"/>
                  </a:ext>
                </a:extLst>
              </a:tr>
            </a:tbl>
          </a:graphicData>
        </a:graphic>
      </p:graphicFrame>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271346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Czy niska rata oznacza najtańszy kredyt?</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dirty="0"/>
              <a:t>Systemy spłat ratalnych – równa rata kapitałowa</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graphicFrame>
        <p:nvGraphicFramePr>
          <p:cNvPr id="7" name="Tabela 6">
            <a:extLst>
              <a:ext uri="{FF2B5EF4-FFF2-40B4-BE49-F238E27FC236}">
                <a16:creationId xmlns:a16="http://schemas.microsoft.com/office/drawing/2014/main" id="{C7496FA3-2E90-434A-8941-73686D77A0F1}"/>
              </a:ext>
            </a:extLst>
          </p:cNvPr>
          <p:cNvGraphicFramePr>
            <a:graphicFrameLocks noGrp="1"/>
          </p:cNvGraphicFramePr>
          <p:nvPr>
            <p:extLst>
              <p:ext uri="{D42A27DB-BD31-4B8C-83A1-F6EECF244321}">
                <p14:modId xmlns:p14="http://schemas.microsoft.com/office/powerpoint/2010/main" val="2957505219"/>
              </p:ext>
            </p:extLst>
          </p:nvPr>
        </p:nvGraphicFramePr>
        <p:xfrm>
          <a:off x="2638872" y="2632735"/>
          <a:ext cx="6200029" cy="3178924"/>
        </p:xfrm>
        <a:graphic>
          <a:graphicData uri="http://schemas.openxmlformats.org/drawingml/2006/table">
            <a:tbl>
              <a:tblPr>
                <a:tableStyleId>{5C22544A-7EE6-4342-B048-85BDC9FD1C3A}</a:tableStyleId>
              </a:tblPr>
              <a:tblGrid>
                <a:gridCol w="797859">
                  <a:extLst>
                    <a:ext uri="{9D8B030D-6E8A-4147-A177-3AD203B41FA5}">
                      <a16:colId xmlns:a16="http://schemas.microsoft.com/office/drawing/2014/main" val="4266305017"/>
                    </a:ext>
                  </a:extLst>
                </a:gridCol>
                <a:gridCol w="1130300">
                  <a:extLst>
                    <a:ext uri="{9D8B030D-6E8A-4147-A177-3AD203B41FA5}">
                      <a16:colId xmlns:a16="http://schemas.microsoft.com/office/drawing/2014/main" val="2558478826"/>
                    </a:ext>
                  </a:extLst>
                </a:gridCol>
                <a:gridCol w="797859">
                  <a:extLst>
                    <a:ext uri="{9D8B030D-6E8A-4147-A177-3AD203B41FA5}">
                      <a16:colId xmlns:a16="http://schemas.microsoft.com/office/drawing/2014/main" val="2175885525"/>
                    </a:ext>
                  </a:extLst>
                </a:gridCol>
                <a:gridCol w="1013946">
                  <a:extLst>
                    <a:ext uri="{9D8B030D-6E8A-4147-A177-3AD203B41FA5}">
                      <a16:colId xmlns:a16="http://schemas.microsoft.com/office/drawing/2014/main" val="3102612529"/>
                    </a:ext>
                  </a:extLst>
                </a:gridCol>
                <a:gridCol w="1163544">
                  <a:extLst>
                    <a:ext uri="{9D8B030D-6E8A-4147-A177-3AD203B41FA5}">
                      <a16:colId xmlns:a16="http://schemas.microsoft.com/office/drawing/2014/main" val="2012523488"/>
                    </a:ext>
                  </a:extLst>
                </a:gridCol>
                <a:gridCol w="1296521">
                  <a:extLst>
                    <a:ext uri="{9D8B030D-6E8A-4147-A177-3AD203B41FA5}">
                      <a16:colId xmlns:a16="http://schemas.microsoft.com/office/drawing/2014/main" val="3612139226"/>
                    </a:ext>
                  </a:extLst>
                </a:gridCol>
              </a:tblGrid>
              <a:tr h="227066">
                <a:tc>
                  <a:txBody>
                    <a:bodyPr/>
                    <a:lstStyle/>
                    <a:p>
                      <a:pPr algn="l" fontAlgn="b"/>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1100" u="none" strike="noStrike">
                          <a:effectLst/>
                        </a:rPr>
                        <a:t>kapitał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odsetki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rata</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10 000,00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215922239"/>
                  </a:ext>
                </a:extLst>
              </a:tr>
              <a:tr h="227066">
                <a:tc>
                  <a:txBody>
                    <a:bodyPr/>
                    <a:lstStyle/>
                    <a:p>
                      <a:pPr algn="r" fontAlgn="b"/>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66,67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9 166,67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493944686"/>
                  </a:ext>
                </a:extLst>
              </a:tr>
              <a:tr h="227066">
                <a:tc>
                  <a:txBody>
                    <a:bodyPr/>
                    <a:lstStyle/>
                    <a:p>
                      <a:pPr algn="r" fontAlgn="b"/>
                      <a:r>
                        <a:rPr lang="pl-PL" sz="1100" u="none" strike="noStrike">
                          <a:effectLst/>
                        </a:rPr>
                        <a:t>2</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61,11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894,44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8 333,33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792809976"/>
                  </a:ext>
                </a:extLst>
              </a:tr>
              <a:tr h="227066">
                <a:tc>
                  <a:txBody>
                    <a:bodyPr/>
                    <a:lstStyle/>
                    <a:p>
                      <a:pPr algn="r" fontAlgn="b"/>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55,56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888,89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7 500,00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509972579"/>
                  </a:ext>
                </a:extLst>
              </a:tr>
              <a:tr h="227066">
                <a:tc>
                  <a:txBody>
                    <a:bodyPr/>
                    <a:lstStyle/>
                    <a:p>
                      <a:pPr algn="r" fontAlgn="b"/>
                      <a:r>
                        <a:rPr lang="pl-PL" sz="1100" u="none" strike="noStrike">
                          <a:effectLst/>
                        </a:rPr>
                        <a:t>4</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50,00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883,33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6 666,67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993498715"/>
                  </a:ext>
                </a:extLst>
              </a:tr>
              <a:tr h="227066">
                <a:tc>
                  <a:txBody>
                    <a:bodyPr/>
                    <a:lstStyle/>
                    <a:p>
                      <a:pPr algn="r" fontAlgn="b"/>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44,44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877,77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5 833,33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638961806"/>
                  </a:ext>
                </a:extLst>
              </a:tr>
              <a:tr h="227066">
                <a:tc>
                  <a:txBody>
                    <a:bodyPr/>
                    <a:lstStyle/>
                    <a:p>
                      <a:pPr algn="r" fontAlgn="b"/>
                      <a:r>
                        <a:rPr lang="pl-PL" sz="1100" u="none" strike="noStrike">
                          <a:effectLst/>
                        </a:rPr>
                        <a:t>6</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38,89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872,22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5 000,00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330859544"/>
                  </a:ext>
                </a:extLst>
              </a:tr>
              <a:tr h="227066">
                <a:tc>
                  <a:txBody>
                    <a:bodyPr/>
                    <a:lstStyle/>
                    <a:p>
                      <a:pPr algn="r" fontAlgn="b"/>
                      <a:r>
                        <a:rPr lang="pl-PL" sz="1100" u="none" strike="noStrike">
                          <a:effectLst/>
                        </a:rPr>
                        <a:t>7</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33,33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866,66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4 166,67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768959570"/>
                  </a:ext>
                </a:extLst>
              </a:tr>
              <a:tr h="227066">
                <a:tc>
                  <a:txBody>
                    <a:bodyPr/>
                    <a:lstStyle/>
                    <a:p>
                      <a:pPr algn="r" fontAlgn="b"/>
                      <a:r>
                        <a:rPr lang="pl-PL" sz="1100" u="none" strike="noStrike">
                          <a:effectLst/>
                        </a:rPr>
                        <a:t>8</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27,78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861,11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3 333,33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504351877"/>
                  </a:ext>
                </a:extLst>
              </a:tr>
              <a:tr h="227066">
                <a:tc>
                  <a:txBody>
                    <a:bodyPr/>
                    <a:lstStyle/>
                    <a:p>
                      <a:pPr algn="r" fontAlgn="b"/>
                      <a:r>
                        <a:rPr lang="pl-PL" sz="1100" u="none" strike="noStrike">
                          <a:effectLst/>
                        </a:rPr>
                        <a:t>9</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22,22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855,55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2 500,00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633444035"/>
                  </a:ext>
                </a:extLst>
              </a:tr>
              <a:tr h="227066">
                <a:tc>
                  <a:txBody>
                    <a:bodyPr/>
                    <a:lstStyle/>
                    <a:p>
                      <a:pPr algn="r" fontAlgn="b"/>
                      <a:r>
                        <a:rPr lang="pl-PL" sz="1100" u="none" strike="noStrike">
                          <a:effectLst/>
                        </a:rPr>
                        <a:t>10</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16,67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850,00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1 666,67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347627179"/>
                  </a:ext>
                </a:extLst>
              </a:tr>
              <a:tr h="227066">
                <a:tc>
                  <a:txBody>
                    <a:bodyPr/>
                    <a:lstStyle/>
                    <a:p>
                      <a:pPr algn="r" fontAlgn="b"/>
                      <a:r>
                        <a:rPr lang="pl-PL" sz="1100" u="none" strike="noStrike">
                          <a:effectLst/>
                        </a:rPr>
                        <a:t>11</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11,11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844,44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833,33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955472842"/>
                  </a:ext>
                </a:extLst>
              </a:tr>
              <a:tr h="227066">
                <a:tc>
                  <a:txBody>
                    <a:bodyPr/>
                    <a:lstStyle/>
                    <a:p>
                      <a:pPr algn="r" fontAlgn="b"/>
                      <a:r>
                        <a:rPr lang="pl-PL" sz="1100" u="none" strike="noStrike">
                          <a:effectLst/>
                        </a:rPr>
                        <a:t>12</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5,56 zł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838,89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054283559"/>
                  </a:ext>
                </a:extLst>
              </a:tr>
              <a:tr h="227066">
                <a:tc>
                  <a:txBody>
                    <a:bodyPr/>
                    <a:lstStyle/>
                    <a:p>
                      <a:pPr algn="l" fontAlgn="b"/>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10 000,00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endParaRPr lang="pl-PL"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433,34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10 433,34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endParaRPr lang="pl-PL"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53928016"/>
                  </a:ext>
                </a:extLst>
              </a:tr>
            </a:tbl>
          </a:graphicData>
        </a:graphic>
      </p:graphicFrame>
    </p:spTree>
    <p:extLst>
      <p:ext uri="{BB962C8B-B14F-4D97-AF65-F5344CB8AC3E}">
        <p14:creationId xmlns:p14="http://schemas.microsoft.com/office/powerpoint/2010/main" val="238599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Czy niska rata oznacza najtańszy kredyt?</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dirty="0"/>
              <a:t>Systemy spłat ratalnych – odsetki rozbite na równe części</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graphicFrame>
        <p:nvGraphicFramePr>
          <p:cNvPr id="6" name="Tabela 5">
            <a:extLst>
              <a:ext uri="{FF2B5EF4-FFF2-40B4-BE49-F238E27FC236}">
                <a16:creationId xmlns:a16="http://schemas.microsoft.com/office/drawing/2014/main" id="{E72AAF69-0416-48B2-A5A7-21AF2F173BE8}"/>
              </a:ext>
            </a:extLst>
          </p:cNvPr>
          <p:cNvGraphicFramePr>
            <a:graphicFrameLocks noGrp="1"/>
          </p:cNvGraphicFramePr>
          <p:nvPr>
            <p:extLst>
              <p:ext uri="{D42A27DB-BD31-4B8C-83A1-F6EECF244321}">
                <p14:modId xmlns:p14="http://schemas.microsoft.com/office/powerpoint/2010/main" val="1491012847"/>
              </p:ext>
            </p:extLst>
          </p:nvPr>
        </p:nvGraphicFramePr>
        <p:xfrm>
          <a:off x="2614325" y="2853665"/>
          <a:ext cx="6200029" cy="2877280"/>
        </p:xfrm>
        <a:graphic>
          <a:graphicData uri="http://schemas.openxmlformats.org/drawingml/2006/table">
            <a:tbl>
              <a:tblPr>
                <a:tableStyleId>{5C22544A-7EE6-4342-B048-85BDC9FD1C3A}</a:tableStyleId>
              </a:tblPr>
              <a:tblGrid>
                <a:gridCol w="797859">
                  <a:extLst>
                    <a:ext uri="{9D8B030D-6E8A-4147-A177-3AD203B41FA5}">
                      <a16:colId xmlns:a16="http://schemas.microsoft.com/office/drawing/2014/main" val="1705440920"/>
                    </a:ext>
                  </a:extLst>
                </a:gridCol>
                <a:gridCol w="1130300">
                  <a:extLst>
                    <a:ext uri="{9D8B030D-6E8A-4147-A177-3AD203B41FA5}">
                      <a16:colId xmlns:a16="http://schemas.microsoft.com/office/drawing/2014/main" val="2674926402"/>
                    </a:ext>
                  </a:extLst>
                </a:gridCol>
                <a:gridCol w="797859">
                  <a:extLst>
                    <a:ext uri="{9D8B030D-6E8A-4147-A177-3AD203B41FA5}">
                      <a16:colId xmlns:a16="http://schemas.microsoft.com/office/drawing/2014/main" val="3965772214"/>
                    </a:ext>
                  </a:extLst>
                </a:gridCol>
                <a:gridCol w="1013946">
                  <a:extLst>
                    <a:ext uri="{9D8B030D-6E8A-4147-A177-3AD203B41FA5}">
                      <a16:colId xmlns:a16="http://schemas.microsoft.com/office/drawing/2014/main" val="1003579084"/>
                    </a:ext>
                  </a:extLst>
                </a:gridCol>
                <a:gridCol w="1163544">
                  <a:extLst>
                    <a:ext uri="{9D8B030D-6E8A-4147-A177-3AD203B41FA5}">
                      <a16:colId xmlns:a16="http://schemas.microsoft.com/office/drawing/2014/main" val="3633181199"/>
                    </a:ext>
                  </a:extLst>
                </a:gridCol>
                <a:gridCol w="1296521">
                  <a:extLst>
                    <a:ext uri="{9D8B030D-6E8A-4147-A177-3AD203B41FA5}">
                      <a16:colId xmlns:a16="http://schemas.microsoft.com/office/drawing/2014/main" val="2617698011"/>
                    </a:ext>
                  </a:extLst>
                </a:gridCol>
              </a:tblGrid>
              <a:tr h="205520">
                <a:tc>
                  <a:txBody>
                    <a:bodyPr/>
                    <a:lstStyle/>
                    <a:p>
                      <a:pPr algn="l" fontAlgn="b"/>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l-PL" sz="1100" u="none" strike="noStrike">
                          <a:effectLst/>
                        </a:rPr>
                        <a:t>kapitał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odsetki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rata</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10 000,00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954122918"/>
                  </a:ext>
                </a:extLst>
              </a:tr>
              <a:tr h="205520">
                <a:tc>
                  <a:txBody>
                    <a:bodyPr/>
                    <a:lstStyle/>
                    <a:p>
                      <a:pPr algn="r" fontAlgn="b"/>
                      <a:r>
                        <a:rPr lang="pl-PL" sz="1100" u="none" strike="noStrike">
                          <a:effectLst/>
                        </a:rPr>
                        <a:t>1</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9 166,67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4055045755"/>
                  </a:ext>
                </a:extLst>
              </a:tr>
              <a:tr h="205520">
                <a:tc>
                  <a:txBody>
                    <a:bodyPr/>
                    <a:lstStyle/>
                    <a:p>
                      <a:pPr algn="r" fontAlgn="b"/>
                      <a:r>
                        <a:rPr lang="pl-PL" sz="1100" u="none" strike="noStrike">
                          <a:effectLst/>
                        </a:rPr>
                        <a:t>2</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8 333,33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513423243"/>
                  </a:ext>
                </a:extLst>
              </a:tr>
              <a:tr h="205520">
                <a:tc>
                  <a:txBody>
                    <a:bodyPr/>
                    <a:lstStyle/>
                    <a:p>
                      <a:pPr algn="r" fontAlgn="b"/>
                      <a:r>
                        <a:rPr lang="pl-PL" sz="1100" u="none" strike="noStrike">
                          <a:effectLst/>
                        </a:rPr>
                        <a:t>3</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7 500,00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4042008465"/>
                  </a:ext>
                </a:extLst>
              </a:tr>
              <a:tr h="205520">
                <a:tc>
                  <a:txBody>
                    <a:bodyPr/>
                    <a:lstStyle/>
                    <a:p>
                      <a:pPr algn="r" fontAlgn="b"/>
                      <a:r>
                        <a:rPr lang="pl-PL" sz="1100" u="none" strike="noStrike">
                          <a:effectLst/>
                        </a:rPr>
                        <a:t>4</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66,67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6 666,67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90266057"/>
                  </a:ext>
                </a:extLst>
              </a:tr>
              <a:tr h="205520">
                <a:tc>
                  <a:txBody>
                    <a:bodyPr/>
                    <a:lstStyle/>
                    <a:p>
                      <a:pPr algn="r" fontAlgn="b"/>
                      <a:r>
                        <a:rPr lang="pl-PL" sz="1100" u="none" strike="noStrike">
                          <a:effectLst/>
                        </a:rPr>
                        <a:t>5</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5 833,33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2906926999"/>
                  </a:ext>
                </a:extLst>
              </a:tr>
              <a:tr h="205520">
                <a:tc>
                  <a:txBody>
                    <a:bodyPr/>
                    <a:lstStyle/>
                    <a:p>
                      <a:pPr algn="r" fontAlgn="b"/>
                      <a:r>
                        <a:rPr lang="pl-PL" sz="1100" u="none" strike="noStrike">
                          <a:effectLst/>
                        </a:rPr>
                        <a:t>6</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5 000,00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436989386"/>
                  </a:ext>
                </a:extLst>
              </a:tr>
              <a:tr h="205520">
                <a:tc>
                  <a:txBody>
                    <a:bodyPr/>
                    <a:lstStyle/>
                    <a:p>
                      <a:pPr algn="r" fontAlgn="b"/>
                      <a:r>
                        <a:rPr lang="pl-PL" sz="1100" u="none" strike="noStrike">
                          <a:effectLst/>
                        </a:rPr>
                        <a:t>7</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4 166,67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29188764"/>
                  </a:ext>
                </a:extLst>
              </a:tr>
              <a:tr h="205520">
                <a:tc>
                  <a:txBody>
                    <a:bodyPr/>
                    <a:lstStyle/>
                    <a:p>
                      <a:pPr algn="r" fontAlgn="b"/>
                      <a:r>
                        <a:rPr lang="pl-PL" sz="1100" u="none" strike="noStrike">
                          <a:effectLst/>
                        </a:rPr>
                        <a:t>8</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3 333,33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853719154"/>
                  </a:ext>
                </a:extLst>
              </a:tr>
              <a:tr h="205520">
                <a:tc>
                  <a:txBody>
                    <a:bodyPr/>
                    <a:lstStyle/>
                    <a:p>
                      <a:pPr algn="r" fontAlgn="b"/>
                      <a:r>
                        <a:rPr lang="pl-PL" sz="1100" u="none" strike="noStrike">
                          <a:effectLst/>
                        </a:rPr>
                        <a:t>9</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2 500,00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4270233984"/>
                  </a:ext>
                </a:extLst>
              </a:tr>
              <a:tr h="205520">
                <a:tc>
                  <a:txBody>
                    <a:bodyPr/>
                    <a:lstStyle/>
                    <a:p>
                      <a:pPr algn="r" fontAlgn="b"/>
                      <a:r>
                        <a:rPr lang="pl-PL" sz="1100" u="none" strike="noStrike">
                          <a:effectLst/>
                        </a:rPr>
                        <a:t>10</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1 666,67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1940416300"/>
                  </a:ext>
                </a:extLst>
              </a:tr>
              <a:tr h="205520">
                <a:tc>
                  <a:txBody>
                    <a:bodyPr/>
                    <a:lstStyle/>
                    <a:p>
                      <a:pPr algn="r" fontAlgn="b"/>
                      <a:r>
                        <a:rPr lang="pl-PL" sz="1100" u="none" strike="noStrike">
                          <a:effectLst/>
                        </a:rPr>
                        <a:t>11</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833,33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908854093"/>
                  </a:ext>
                </a:extLst>
              </a:tr>
              <a:tr h="205520">
                <a:tc>
                  <a:txBody>
                    <a:bodyPr/>
                    <a:lstStyle/>
                    <a:p>
                      <a:pPr algn="r" fontAlgn="b"/>
                      <a:r>
                        <a:rPr lang="pl-PL" sz="1100" u="none" strike="noStrike">
                          <a:effectLst/>
                        </a:rPr>
                        <a:t>12</a:t>
                      </a:r>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u="none" strike="noStrike">
                          <a:effectLst/>
                        </a:rPr>
                        <a:t>833,33 zł</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a:effectLst/>
                        </a:rPr>
                        <a:t>      30    </a:t>
                      </a:r>
                      <a:endParaRPr lang="pl-PL" sz="1100" b="0" i="0" u="none" strike="noStrike">
                        <a:solidFill>
                          <a:srgbClr val="000000"/>
                        </a:solidFill>
                        <a:effectLst/>
                        <a:latin typeface="PT Sans" panose="020B0503020203020204" pitchFamily="34" charset="-18"/>
                      </a:endParaRPr>
                    </a:p>
                  </a:txBody>
                  <a:tcPr marL="6350" marR="6350" marT="6350" marB="0" anchor="b"/>
                </a:tc>
                <a:tc>
                  <a:txBody>
                    <a:bodyPr/>
                    <a:lstStyle/>
                    <a:p>
                      <a:pPr algn="ctr" fontAlgn="b"/>
                      <a:r>
                        <a:rPr lang="pl-PL" sz="1100" u="none" strike="noStrike" dirty="0">
                          <a:effectLst/>
                        </a:rPr>
                        <a:t>66,67 zł</a:t>
                      </a:r>
                      <a:endParaRPr lang="pl-PL" sz="1100" b="0" i="0" u="none" strike="noStrike" dirty="0">
                        <a:solidFill>
                          <a:srgbClr val="000000"/>
                        </a:solidFill>
                        <a:effectLst/>
                        <a:latin typeface="PT Sans" panose="020B0503020203020204" pitchFamily="34" charset="-18"/>
                      </a:endParaRPr>
                    </a:p>
                  </a:txBody>
                  <a:tcPr marL="6350" marR="6350" marT="6350" marB="0" anchor="b"/>
                </a:tc>
                <a:tc>
                  <a:txBody>
                    <a:bodyPr/>
                    <a:lstStyle/>
                    <a:p>
                      <a:pPr algn="r" fontAlgn="b"/>
                      <a:r>
                        <a:rPr lang="pl-PL" sz="1100" u="none" strike="noStrike">
                          <a:effectLst/>
                        </a:rPr>
                        <a:t>900,00 zł</a:t>
                      </a:r>
                      <a:endParaRPr lang="pl-PL" sz="1100" b="1" i="0" u="none" strike="noStrike">
                        <a:solidFill>
                          <a:srgbClr val="000000"/>
                        </a:solidFill>
                        <a:effectLst/>
                        <a:latin typeface="PT Sans" panose="020B0503020203020204" pitchFamily="34" charset="-18"/>
                      </a:endParaRPr>
                    </a:p>
                  </a:txBody>
                  <a:tcPr marL="6350" marR="6350" marT="6350" marB="0" anchor="b"/>
                </a:tc>
                <a:tc>
                  <a:txBody>
                    <a:bodyPr/>
                    <a:lstStyle/>
                    <a:p>
                      <a:pPr algn="l" fontAlgn="b"/>
                      <a:r>
                        <a:rPr lang="pl-PL" sz="1100" u="none" strike="noStrike">
                          <a:effectLst/>
                        </a:rPr>
                        <a:t>                -   zł </a:t>
                      </a:r>
                      <a:endParaRPr lang="pl-PL" sz="1100" b="1" i="0" u="none" strike="noStrike">
                        <a:solidFill>
                          <a:srgbClr val="000000"/>
                        </a:solidFill>
                        <a:effectLst/>
                        <a:latin typeface="PT Sans" panose="020B0503020203020204" pitchFamily="34" charset="-18"/>
                      </a:endParaRPr>
                    </a:p>
                  </a:txBody>
                  <a:tcPr marL="6350" marR="6350" marT="6350" marB="0" anchor="b"/>
                </a:tc>
                <a:extLst>
                  <a:ext uri="{0D108BD9-81ED-4DB2-BD59-A6C34878D82A}">
                    <a16:rowId xmlns:a16="http://schemas.microsoft.com/office/drawing/2014/main" val="3766480201"/>
                  </a:ext>
                </a:extLst>
              </a:tr>
              <a:tr h="205520">
                <a:tc>
                  <a:txBody>
                    <a:bodyPr/>
                    <a:lstStyle/>
                    <a:p>
                      <a:pPr algn="l" fontAlgn="b"/>
                      <a:endParaRPr lang="pl-PL"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10 000,00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endParaRPr lang="pl-PL"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pl-PL" sz="1100" b="1" u="none" strike="noStrike" dirty="0">
                          <a:effectLst/>
                        </a:rPr>
                        <a:t>800,04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pl-PL" sz="1100" b="1" u="none" strike="noStrike" dirty="0">
                          <a:effectLst/>
                        </a:rPr>
                        <a:t>10 800,04 zł</a:t>
                      </a:r>
                      <a:endParaRPr lang="pl-PL" sz="11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endParaRPr lang="pl-PL"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50504081"/>
                  </a:ext>
                </a:extLst>
              </a:tr>
            </a:tbl>
          </a:graphicData>
        </a:graphic>
      </p:graphicFrame>
    </p:spTree>
    <p:extLst>
      <p:ext uri="{BB962C8B-B14F-4D97-AF65-F5344CB8AC3E}">
        <p14:creationId xmlns:p14="http://schemas.microsoft.com/office/powerpoint/2010/main" val="305563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Karta debetowa i kredytowa - do czego służą, co je różni?</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fontScale="85000" lnSpcReduction="20000"/>
          </a:bodyPr>
          <a:lstStyle/>
          <a:p>
            <a:pPr marL="0" indent="0">
              <a:buNone/>
            </a:pPr>
            <a:r>
              <a:rPr lang="pl-PL" sz="2900" dirty="0"/>
              <a:t>Karta debetowa jest powiązana z kontem osobistym (ROR), natomiast kredytowa nie.</a:t>
            </a:r>
          </a:p>
          <a:p>
            <a:pPr marL="0" indent="0">
              <a:buNone/>
            </a:pPr>
            <a:endParaRPr lang="pl-PL" sz="2900" dirty="0"/>
          </a:p>
          <a:p>
            <a:pPr marL="0" indent="0">
              <a:buNone/>
            </a:pPr>
            <a:r>
              <a:rPr lang="pl-PL" sz="2900" b="1" dirty="0"/>
              <a:t>Karty debetowe </a:t>
            </a:r>
            <a:r>
              <a:rPr lang="pl-PL" sz="2900" dirty="0"/>
              <a:t>służą do obsługi rachunku osobistego - do transakcji bezgotówkowych i gotówkowych - w bankomatach można wypłacać pieniądze z konta, a we wpłatomatach wpłacać je na rachunek. Posiadają też inne funkcjonalności – najpopularniejsze to transakcje zbliżeniowe. Często jej wykorzystanie jest bezpłatne.</a:t>
            </a:r>
          </a:p>
          <a:p>
            <a:pPr marL="0" indent="0">
              <a:buNone/>
            </a:pPr>
            <a:endParaRPr lang="pl-PL" sz="2900" dirty="0"/>
          </a:p>
          <a:p>
            <a:pPr marL="0" indent="0">
              <a:buNone/>
            </a:pPr>
            <a:r>
              <a:rPr lang="pl-PL" sz="2900" b="1" dirty="0"/>
              <a:t>Karta kredytowa </a:t>
            </a:r>
            <a:r>
              <a:rPr lang="pl-PL" sz="2900" dirty="0"/>
              <a:t>natomiast służy przede wszystkim do transakcji bezgotówkowych. Wypłaty gotówki z bankomatu obciążone są wysoką opłatą, a od wypłaconej kwoty są od razu naliczane odsetki. Często związana jest z rocznymi opłatami i prowizjami.</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356736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Karta debetowa i kredytowa - do czego służą, co je różni?</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lnSpcReduction="10000"/>
          </a:bodyPr>
          <a:lstStyle/>
          <a:p>
            <a:pPr marL="0" indent="0">
              <a:buNone/>
            </a:pPr>
            <a:r>
              <a:rPr lang="pl-PL" dirty="0"/>
              <a:t>Kiedy korzystać z karty kredytowej a kiedy z debetowej?</a:t>
            </a:r>
          </a:p>
          <a:p>
            <a:pPr marL="0" indent="0">
              <a:buNone/>
            </a:pPr>
            <a:endParaRPr lang="pl-PL" dirty="0"/>
          </a:p>
          <a:p>
            <a:pPr marL="0" indent="0">
              <a:buNone/>
            </a:pPr>
            <a:r>
              <a:rPr lang="pl-PL" b="1" dirty="0"/>
              <a:t>Karta debetowa </a:t>
            </a:r>
            <a:r>
              <a:rPr lang="pl-PL" dirty="0"/>
              <a:t>zastępuje płatności gotówkowe. Jest podstawowym środkiem płatniczym. Warto ją wykorzystywać na co dzień - jest to wygodniejsze i bezpieczniejsze niż płacenie bilonem lub banknotami.</a:t>
            </a:r>
          </a:p>
          <a:p>
            <a:pPr marL="0" indent="0">
              <a:buNone/>
            </a:pPr>
            <a:endParaRPr lang="pl-PL" dirty="0"/>
          </a:p>
          <a:p>
            <a:pPr marL="0" indent="0">
              <a:buNone/>
            </a:pPr>
            <a:r>
              <a:rPr lang="pl-PL" b="1" dirty="0"/>
              <a:t>Karta kredytowa </a:t>
            </a:r>
            <a:r>
              <a:rPr lang="pl-PL" dirty="0"/>
              <a:t>służy do płatności okazjonalnie w sytuacji, gdy na określone wydatki zabraknie nam własnej gotówki. Jest to rodzaj kredytu.</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96805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Co to jest kredyt w rachunku bankowym?</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fontScale="92500" lnSpcReduction="20000"/>
          </a:bodyPr>
          <a:lstStyle/>
          <a:p>
            <a:pPr marL="0" indent="0">
              <a:buNone/>
            </a:pPr>
            <a:r>
              <a:rPr lang="pl-PL" dirty="0"/>
              <a:t>Jest to kredyt udzielany przez bank, w którym mamy otwarte konto. Ustala on na podstawie badania zdolności kredytowej, jak wysoki limit kredytowy jest w stanie nam udzielić.</a:t>
            </a:r>
          </a:p>
          <a:p>
            <a:pPr marL="0" indent="0">
              <a:buNone/>
            </a:pPr>
            <a:endParaRPr lang="pl-PL" dirty="0"/>
          </a:p>
          <a:p>
            <a:pPr marL="0" indent="0">
              <a:buNone/>
            </a:pPr>
            <a:r>
              <a:rPr lang="pl-PL" dirty="0"/>
              <a:t>Kredyt w rachunku powiększa aktualny rzeczywisty stan konta.</a:t>
            </a:r>
          </a:p>
          <a:p>
            <a:pPr marL="0" indent="0">
              <a:buNone/>
            </a:pPr>
            <a:r>
              <a:rPr lang="pl-PL" dirty="0"/>
              <a:t>Jeśli klient ma na swoim rachunku 2000 zł, oraz dysponuje kredytem w rachunku bieżącym w kwocie 2000 zł, to zasadniczo może wykorzystać kwotę 4000 zł.</a:t>
            </a:r>
          </a:p>
          <a:p>
            <a:pPr marL="0" indent="0">
              <a:buNone/>
            </a:pPr>
            <a:endParaRPr lang="pl-PL" dirty="0"/>
          </a:p>
          <a:p>
            <a:pPr marL="0" indent="0">
              <a:buNone/>
            </a:pPr>
            <a:r>
              <a:rPr lang="pl-PL" dirty="0"/>
              <a:t>Oprocentowanie kredytu w rachunku bankowym naliczane jest każdego dnia od bieżącego salda wykorzystania kredytu. Odsetki pobierane są najczęściej raz w miesiącu.</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373351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Ubezpieczenia osobowe</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fontScale="92500" lnSpcReduction="20000"/>
          </a:bodyPr>
          <a:lstStyle/>
          <a:p>
            <a:pPr marL="0" indent="0">
              <a:buNone/>
            </a:pPr>
            <a:r>
              <a:rPr lang="pl-PL" b="1" dirty="0"/>
              <a:t>Ubezpieczenia osobowe </a:t>
            </a:r>
            <a:r>
              <a:rPr lang="pl-PL" dirty="0"/>
              <a:t>dotyczą ubezpieczenia życia, zdrowia oraz zdolności do pracy osoby ubezpieczonej.</a:t>
            </a:r>
          </a:p>
          <a:p>
            <a:pPr marL="0" indent="0">
              <a:buNone/>
            </a:pPr>
            <a:endParaRPr lang="pl-PL" dirty="0"/>
          </a:p>
          <a:p>
            <a:pPr marL="0" indent="0">
              <a:buNone/>
            </a:pPr>
            <a:r>
              <a:rPr lang="pl-PL" dirty="0"/>
              <a:t>Ubezpieczeń osobowych ze względu na rodzaj zdarzeń:</a:t>
            </a:r>
          </a:p>
          <a:p>
            <a:pPr marL="0" indent="0">
              <a:buNone/>
            </a:pPr>
            <a:r>
              <a:rPr lang="pl-PL" dirty="0"/>
              <a:t>    </a:t>
            </a:r>
            <a:r>
              <a:rPr lang="pl-PL" b="1" dirty="0"/>
              <a:t>- życiowe </a:t>
            </a:r>
            <a:r>
              <a:rPr lang="pl-PL" dirty="0"/>
              <a:t>– wypadkiem jest śmierć lub dożycie określonego wieku,</a:t>
            </a:r>
          </a:p>
          <a:p>
            <a:pPr marL="0" indent="0">
              <a:buNone/>
            </a:pPr>
            <a:r>
              <a:rPr lang="pl-PL" dirty="0"/>
              <a:t>    </a:t>
            </a:r>
            <a:r>
              <a:rPr lang="pl-PL" b="1" dirty="0"/>
              <a:t>- wypadkowe </a:t>
            </a:r>
            <a:r>
              <a:rPr lang="pl-PL" dirty="0"/>
              <a:t>– uszkodzenie ciała, rozstrój zdrowia lub śmierć w wyniku nieszczęśliwego wypadku.</a:t>
            </a:r>
          </a:p>
          <a:p>
            <a:pPr marL="0" indent="0">
              <a:buNone/>
            </a:pPr>
            <a:r>
              <a:rPr lang="pl-PL" dirty="0"/>
              <a:t>Szczególnym rodzajem ubezpieczeń są Ubezpieczenie na życie - jest to ubezpieczenie, którego celem jest ochrona życia i zdrowia ludzkiego przez zagwarantowanie ubezpieczonym świadczeń w postaci sum ubezpieczenia ustalonych na wypadek śmierci, dożycia określonego wieku lub wystąpienia nieszczęśliwego wypadku. towarzystwa ubezpieczeń na życie</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62724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Ubezpieczenia osobowe</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b="1" dirty="0"/>
              <a:t>Ubezpieczenia osobowe </a:t>
            </a:r>
            <a:r>
              <a:rPr lang="pl-PL" dirty="0"/>
              <a:t>dotyczą ubezpieczenia życia, zdrowia oraz zdolności do pracy osoby ubezpieczonej.</a:t>
            </a:r>
          </a:p>
          <a:p>
            <a:pPr marL="0" indent="0">
              <a:buNone/>
            </a:pPr>
            <a:endParaRPr lang="pl-PL" dirty="0"/>
          </a:p>
          <a:p>
            <a:pPr marL="0" indent="0">
              <a:buNone/>
            </a:pPr>
            <a:r>
              <a:rPr lang="pl-PL" dirty="0"/>
              <a:t>Ubezpieczeń osobowych ze względu na rodzaj zdarzeń:</a:t>
            </a:r>
          </a:p>
          <a:p>
            <a:pPr marL="0" indent="0">
              <a:buNone/>
            </a:pPr>
            <a:r>
              <a:rPr lang="pl-PL" dirty="0"/>
              <a:t>    </a:t>
            </a:r>
            <a:r>
              <a:rPr lang="pl-PL" b="1" dirty="0"/>
              <a:t>- życiowe </a:t>
            </a:r>
            <a:r>
              <a:rPr lang="pl-PL" dirty="0"/>
              <a:t>– wypadkiem jest śmierć lub dożycie określonego wieku,</a:t>
            </a:r>
          </a:p>
          <a:p>
            <a:pPr marL="0" indent="0">
              <a:buNone/>
            </a:pPr>
            <a:r>
              <a:rPr lang="pl-PL" dirty="0"/>
              <a:t>    </a:t>
            </a:r>
            <a:r>
              <a:rPr lang="pl-PL" b="1" dirty="0"/>
              <a:t>- wypadkowe </a:t>
            </a:r>
            <a:r>
              <a:rPr lang="pl-PL" dirty="0"/>
              <a:t>– uszkodzenie ciała, rozstrój zdrowia lub śmierć w wyniku nieszczęśliwego wypadku.</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3026276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Ubezpieczenia osobowe (2)</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dirty="0"/>
              <a:t>Ubezpieczenia wypadkowe dzielimy ze względu na rodzaj zdarzenia: </a:t>
            </a:r>
          </a:p>
          <a:p>
            <a:pPr>
              <a:buFontTx/>
              <a:buChar char="-"/>
            </a:pPr>
            <a:r>
              <a:rPr lang="pl-PL" b="1" dirty="0"/>
              <a:t>od następstw nieszczęśliwych wypadków </a:t>
            </a:r>
            <a:r>
              <a:rPr lang="pl-PL" dirty="0"/>
              <a:t>– zdarzenie spowodowane siłą zewnętrzną, nagłe, występujące wbrew woli ubezpieczonego, powodujące uszczerbek na zdrowiu</a:t>
            </a:r>
          </a:p>
          <a:p>
            <a:pPr>
              <a:buFontTx/>
              <a:buChar char="-"/>
            </a:pPr>
            <a:r>
              <a:rPr lang="pl-PL" b="1" dirty="0"/>
              <a:t>chorobowe</a:t>
            </a:r>
            <a:r>
              <a:rPr lang="pl-PL" dirty="0"/>
              <a:t> – zdrowotne.</a:t>
            </a:r>
          </a:p>
          <a:p>
            <a:pPr>
              <a:buFontTx/>
              <a:buChar char="-"/>
            </a:pPr>
            <a:endParaRPr lang="pl-PL" dirty="0"/>
          </a:p>
          <a:p>
            <a:pPr>
              <a:buFontTx/>
              <a:buChar char="-"/>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18112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Ubezpieczenia na życie</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dirty="0"/>
              <a:t>Szczególnym rodzajem ubezpieczeń są </a:t>
            </a:r>
            <a:r>
              <a:rPr lang="pl-PL" b="1" dirty="0"/>
              <a:t>ubezpieczenie na życie </a:t>
            </a:r>
            <a:r>
              <a:rPr lang="pl-PL" dirty="0"/>
              <a:t>- jest to ubezpieczenie, którego celem jest ochrona życia i zdrowia ludzkiego przez zagwarantowanie ubezpieczonym świadczeń w postaci sum ubezpieczenia ustalonych na wypadek śmierci, dożycia określonego wieku lub wystąpienia nieszczęśliwego wypadku.</a:t>
            </a:r>
          </a:p>
          <a:p>
            <a:pPr marL="0" indent="0">
              <a:buNone/>
            </a:pPr>
            <a:endParaRPr lang="pl-PL" dirty="0"/>
          </a:p>
          <a:p>
            <a:pPr marL="0" indent="0">
              <a:buNone/>
            </a:pPr>
            <a:r>
              <a:rPr lang="pl-PL" dirty="0"/>
              <a:t>Ubezpieczenia na życie może oferować jedynie </a:t>
            </a:r>
            <a:r>
              <a:rPr lang="pl-PL" b="1" dirty="0"/>
              <a:t>towarzystwo ubezpieczeń na życie</a:t>
            </a:r>
            <a:r>
              <a:rPr lang="pl-PL" dirty="0"/>
              <a:t>.</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2319548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Ubezpieczenia majątkowe</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lnSpcReduction="10000"/>
          </a:bodyPr>
          <a:lstStyle/>
          <a:p>
            <a:pPr marL="0" indent="0">
              <a:buNone/>
            </a:pPr>
            <a:r>
              <a:rPr lang="pl-PL" dirty="0"/>
              <a:t>Ubezpieczenia </a:t>
            </a:r>
            <a:r>
              <a:rPr lang="pl-PL" b="1" dirty="0"/>
              <a:t>majątkowe</a:t>
            </a:r>
            <a:r>
              <a:rPr lang="pl-PL" dirty="0"/>
              <a:t> – rekompensują skutki zdarzeń losowych powodujących stratę na majątku (np. pożar, kradzież, zniszczenie). Dotyczą ubezpieczenia majątku w formie rzeczy, bądź sytuacji majątkowej ubezpieczonego.</a:t>
            </a:r>
          </a:p>
          <a:p>
            <a:pPr marL="0" indent="0">
              <a:buNone/>
            </a:pPr>
            <a:endParaRPr lang="pl-PL" dirty="0"/>
          </a:p>
          <a:p>
            <a:pPr marL="0" indent="0">
              <a:buNone/>
            </a:pPr>
            <a:r>
              <a:rPr lang="pl-PL" dirty="0"/>
              <a:t>Rodzaje ubezpieczeń majątkowych ze względu na przedmiot:</a:t>
            </a:r>
          </a:p>
          <a:p>
            <a:pPr marL="0" indent="0">
              <a:buNone/>
            </a:pPr>
            <a:r>
              <a:rPr lang="pl-PL" b="1" dirty="0"/>
              <a:t>- rzeczowe </a:t>
            </a:r>
            <a:r>
              <a:rPr lang="pl-PL" dirty="0"/>
              <a:t>– ubezpieczenie majątku w postaci rzeczy, dóbr materialnych,</a:t>
            </a:r>
          </a:p>
          <a:p>
            <a:pPr marL="0" indent="0">
              <a:buNone/>
            </a:pPr>
            <a:r>
              <a:rPr lang="pl-PL" b="1" dirty="0"/>
              <a:t>- majątkowe sensu stricte </a:t>
            </a:r>
            <a:r>
              <a:rPr lang="pl-PL" dirty="0"/>
              <a:t>– ubezpieczenie sytuacji majątkowej ubezpieczonego.</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8176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Kreacja pieniądza kredytowego przez banki</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dirty="0"/>
              <a:t>Kreowanie nowego pieniądza odbywa się poprzez udzielanie kredytu przez banki komercyjne różnym podmiotom gospodarczym. Działalność kredytowa banków oparta jest na  posiadanych przez nie zasobach pochodzących z:</a:t>
            </a:r>
          </a:p>
          <a:p>
            <a:pPr marL="0" indent="0">
              <a:buNone/>
            </a:pPr>
            <a:r>
              <a:rPr lang="pl-PL" dirty="0"/>
              <a:t>    - środków innych podmiotów zdeponowane w bankach,</a:t>
            </a:r>
          </a:p>
          <a:p>
            <a:pPr marL="0" indent="0">
              <a:buNone/>
            </a:pPr>
            <a:r>
              <a:rPr lang="pl-PL" dirty="0"/>
              <a:t>    - środki własne banku,</a:t>
            </a:r>
          </a:p>
          <a:p>
            <a:pPr marL="0" indent="0">
              <a:buNone/>
            </a:pPr>
            <a:r>
              <a:rPr lang="pl-PL" dirty="0"/>
              <a:t>    - pożyczki zaciągane w banku centralnym i na rynku międzybankowym.</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3036943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Ubezpieczenia - OWU</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lstStyle/>
          <a:p>
            <a:pPr marL="0" indent="0">
              <a:buNone/>
            </a:pPr>
            <a:r>
              <a:rPr lang="pl-PL" b="1" dirty="0"/>
              <a:t>Ogólne warunki ubezpieczenia </a:t>
            </a:r>
            <a:r>
              <a:rPr lang="pl-PL" dirty="0"/>
              <a:t>to dokument stanowiący załącznik do umowy ubezpieczenia, regulujący podstawowe zagadnienia dotyczące odpowiedzialności i obowiązków stron tej umowy.</a:t>
            </a:r>
          </a:p>
          <a:p>
            <a:pPr marL="0" indent="0">
              <a:buNone/>
            </a:pPr>
            <a:endParaRPr lang="pl-PL" dirty="0"/>
          </a:p>
          <a:p>
            <a:pPr marL="0" indent="0">
              <a:buNone/>
            </a:pPr>
            <a:r>
              <a:rPr lang="pl-PL" dirty="0"/>
              <a:t>Zawartość OWU dokładnie precyzuje kiedy i pod jakimi warunkami ubezpieczyciel wypłaci odszkodowanie.</a:t>
            </a:r>
          </a:p>
          <a:p>
            <a:pPr marL="0" indent="0">
              <a:buNone/>
            </a:pPr>
            <a:endParaRPr lang="pl-PL" dirty="0"/>
          </a:p>
          <a:p>
            <a:pPr marL="0" indent="0">
              <a:buNone/>
            </a:pPr>
            <a:r>
              <a:rPr lang="pl-PL" dirty="0"/>
              <a:t>Oferty różnych ubezpieczycieli mogą być zbliżone, ale ich OWU mogą się bardzo różnić.</a:t>
            </a:r>
          </a:p>
          <a:p>
            <a:pPr marL="0" indent="0">
              <a:buNone/>
            </a:pPr>
            <a:endParaRPr lang="pl-PL" dirty="0"/>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720896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1AF3387-F0E9-4D6E-89A6-05DC9B0FC1E9}"/>
              </a:ext>
            </a:extLst>
          </p:cNvPr>
          <p:cNvSpPr>
            <a:spLocks noGrp="1"/>
          </p:cNvSpPr>
          <p:nvPr>
            <p:ph type="ctrTitle"/>
          </p:nvPr>
        </p:nvSpPr>
        <p:spPr>
          <a:xfrm>
            <a:off x="1094094" y="2080283"/>
            <a:ext cx="5641779" cy="1117150"/>
          </a:xfrm>
        </p:spPr>
        <p:txBody>
          <a:bodyPr anchor="b">
            <a:normAutofit fontScale="90000"/>
          </a:bodyPr>
          <a:lstStyle/>
          <a:p>
            <a:pPr algn="l"/>
            <a:r>
              <a:rPr lang="pl-PL" dirty="0">
                <a:latin typeface="Univers Condensed" panose="020B0506020202050204" pitchFamily="34" charset="0"/>
              </a:rPr>
              <a:t>Dziękuję za </a:t>
            </a:r>
            <a:br>
              <a:rPr lang="pl-PL" dirty="0">
                <a:latin typeface="Univers Condensed" panose="020B0506020202050204" pitchFamily="34" charset="0"/>
              </a:rPr>
            </a:br>
            <a:r>
              <a:rPr lang="pl-PL" dirty="0">
                <a:latin typeface="Univers Condensed" panose="020B0506020202050204" pitchFamily="34" charset="0"/>
              </a:rPr>
              <a:t>uwagę </a:t>
            </a:r>
          </a:p>
        </p:txBody>
      </p:sp>
      <p:sp>
        <p:nvSpPr>
          <p:cNvPr id="4" name="Podtytuł 3">
            <a:extLst>
              <a:ext uri="{FF2B5EF4-FFF2-40B4-BE49-F238E27FC236}">
                <a16:creationId xmlns:a16="http://schemas.microsoft.com/office/drawing/2014/main" id="{E390F40B-2B1D-443A-AF5B-E6D0E6E78102}"/>
              </a:ext>
            </a:extLst>
          </p:cNvPr>
          <p:cNvSpPr>
            <a:spLocks noGrp="1"/>
          </p:cNvSpPr>
          <p:nvPr>
            <p:ph type="subTitle" idx="1"/>
          </p:nvPr>
        </p:nvSpPr>
        <p:spPr>
          <a:xfrm>
            <a:off x="1094094" y="3607107"/>
            <a:ext cx="4167115" cy="2163551"/>
          </a:xfrm>
        </p:spPr>
        <p:txBody>
          <a:bodyPr anchor="t">
            <a:normAutofit/>
          </a:bodyPr>
          <a:lstStyle/>
          <a:p>
            <a:pPr algn="l"/>
            <a:r>
              <a:rPr lang="pl-PL" sz="1400" dirty="0">
                <a:latin typeface="Univers Condensed" panose="020B0506020202050204" pitchFamily="34" charset="0"/>
              </a:rPr>
              <a:t>KONTAKT:</a:t>
            </a:r>
          </a:p>
          <a:p>
            <a:pPr algn="l"/>
            <a:r>
              <a:rPr lang="pl-PL" sz="1200" dirty="0"/>
              <a:t>Małopolska Szkoła Administracji Publicznej </a:t>
            </a:r>
            <a:br>
              <a:rPr lang="pl-PL" sz="1200" dirty="0"/>
            </a:br>
            <a:r>
              <a:rPr lang="pl-PL" sz="1200" dirty="0"/>
              <a:t>Uniwersytetu Ekonomicznego w Krakowie </a:t>
            </a:r>
          </a:p>
          <a:p>
            <a:pPr algn="l"/>
            <a:r>
              <a:rPr lang="pl-PL" sz="1200" dirty="0"/>
              <a:t>ul. Rakowicka 16 p. 22, 31-510 Kraków </a:t>
            </a:r>
            <a:br>
              <a:rPr lang="pl-PL" sz="1200" dirty="0"/>
            </a:br>
            <a:r>
              <a:rPr lang="pl-PL" sz="1200" dirty="0"/>
              <a:t>T: +48 12 293 75 64</a:t>
            </a:r>
            <a:br>
              <a:rPr lang="pl-PL" sz="1200" dirty="0"/>
            </a:br>
            <a:r>
              <a:rPr lang="pl-PL" sz="1200" dirty="0"/>
              <a:t>E: </a:t>
            </a:r>
            <a:r>
              <a:rPr lang="pl-PL" sz="1400" dirty="0">
                <a:hlinkClick r:id="rId2"/>
              </a:rPr>
              <a:t>uczelnieszkolom@uek.krakow.pl</a:t>
            </a:r>
            <a:endParaRPr lang="pl-PL" sz="1400" dirty="0"/>
          </a:p>
          <a:p>
            <a:endParaRPr lang="pl-PL" sz="1400" dirty="0">
              <a:latin typeface="Univers Condensed (Nagłówki)"/>
            </a:endParaRPr>
          </a:p>
          <a:p>
            <a:r>
              <a:rPr lang="pl-PL" sz="1400" dirty="0">
                <a:latin typeface="Univers Condensed" panose="020B0506020202050204" pitchFamily="34" charset="0"/>
              </a:rPr>
              <a:t>www.msap.pl/uczelnieszkolom</a:t>
            </a:r>
          </a:p>
          <a:p>
            <a:pPr algn="l"/>
            <a:endParaRPr lang="pl-PL" sz="1400" dirty="0">
              <a:latin typeface="Univers Condensed (Nagłówki)"/>
            </a:endParaRPr>
          </a:p>
          <a:p>
            <a:pPr algn="ctr"/>
            <a:endParaRPr lang="pl-PL" sz="800" dirty="0">
              <a:latin typeface="Univers Condensed (Nagłówki)"/>
            </a:endParaRPr>
          </a:p>
          <a:p>
            <a:pPr algn="l"/>
            <a:endParaRPr lang="pl-PL" dirty="0">
              <a:latin typeface="Univers Condensed (Nagłówki)"/>
            </a:endParaRPr>
          </a:p>
        </p:txBody>
      </p:sp>
      <p:pic>
        <p:nvPicPr>
          <p:cNvPr id="6" name="Obraz 5">
            <a:extLst>
              <a:ext uri="{FF2B5EF4-FFF2-40B4-BE49-F238E27FC236}">
                <a16:creationId xmlns:a16="http://schemas.microsoft.com/office/drawing/2014/main" id="{C6668A78-601B-4270-8F9C-1D76AC8CD9AC}"/>
              </a:ext>
            </a:extLst>
          </p:cNvPr>
          <p:cNvPicPr>
            <a:picLocks noChangeAspect="1"/>
          </p:cNvPicPr>
          <p:nvPr/>
        </p:nvPicPr>
        <p:blipFill>
          <a:blip r:embed="rId3">
            <a:extLst>
              <a:ext uri="{28A0092B-C50C-407E-A947-70E740481C1C}">
                <a14:useLocalDpi xmlns:a14="http://schemas.microsoft.com/office/drawing/2010/main" val="0"/>
              </a:ext>
            </a:extLst>
          </a:blip>
          <a:srcRect l="10003" r="10003"/>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pic>
        <p:nvPicPr>
          <p:cNvPr id="12" name="Obraz 11">
            <a:extLst>
              <a:ext uri="{FF2B5EF4-FFF2-40B4-BE49-F238E27FC236}">
                <a16:creationId xmlns:a16="http://schemas.microsoft.com/office/drawing/2014/main" id="{68712923-B24C-487E-A91B-032DA0F29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015" y="6180332"/>
            <a:ext cx="1083407" cy="503818"/>
          </a:xfrm>
          <a:prstGeom prst="rect">
            <a:avLst/>
          </a:prstGeom>
        </p:spPr>
      </p:pic>
      <p:pic>
        <p:nvPicPr>
          <p:cNvPr id="14" name="Obraz 13">
            <a:extLst>
              <a:ext uri="{FF2B5EF4-FFF2-40B4-BE49-F238E27FC236}">
                <a16:creationId xmlns:a16="http://schemas.microsoft.com/office/drawing/2014/main" id="{1DEEF147-991B-48A6-AD58-CE146BA78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237" y="6339112"/>
            <a:ext cx="1330182" cy="267837"/>
          </a:xfrm>
          <a:prstGeom prst="rect">
            <a:avLst/>
          </a:prstGeom>
        </p:spPr>
      </p:pic>
      <p:sp>
        <p:nvSpPr>
          <p:cNvPr id="10" name="pole tekstowe 9">
            <a:extLst>
              <a:ext uri="{FF2B5EF4-FFF2-40B4-BE49-F238E27FC236}">
                <a16:creationId xmlns:a16="http://schemas.microsoft.com/office/drawing/2014/main" id="{FB973364-4F8E-469A-B301-058A409FD9E5}"/>
              </a:ext>
            </a:extLst>
          </p:cNvPr>
          <p:cNvSpPr txBox="1"/>
          <p:nvPr/>
        </p:nvSpPr>
        <p:spPr>
          <a:xfrm>
            <a:off x="7053943" y="6211420"/>
            <a:ext cx="4641234" cy="369332"/>
          </a:xfrm>
          <a:prstGeom prst="rect">
            <a:avLst/>
          </a:prstGeom>
          <a:noFill/>
        </p:spPr>
        <p:txBody>
          <a:bodyPr wrap="square" rtlCol="0">
            <a:spAutoFit/>
          </a:bodyPr>
          <a:lstStyle/>
          <a:p>
            <a:r>
              <a:rPr lang="pl-PL" sz="900" i="1" dirty="0">
                <a:solidFill>
                  <a:schemeClr val="bg1">
                    <a:lumMod val="50000"/>
                  </a:schemeClr>
                </a:solidFill>
                <a:latin typeface="Univers Condensed" panose="020B0506020202050204" pitchFamily="34" charset="0"/>
              </a:rPr>
              <a:t>Projekt „Uczelnie Szkołom – o finansach z NBP. Edycja II”  </a:t>
            </a:r>
            <a:br>
              <a:rPr lang="pl-PL" sz="900" i="1" dirty="0">
                <a:solidFill>
                  <a:schemeClr val="bg1">
                    <a:lumMod val="50000"/>
                  </a:schemeClr>
                </a:solidFill>
                <a:latin typeface="Univers Condensed" panose="020B0506020202050204" pitchFamily="34" charset="0"/>
              </a:rPr>
            </a:br>
            <a:r>
              <a:rPr lang="pl-PL" sz="900" i="1" dirty="0">
                <a:solidFill>
                  <a:schemeClr val="bg1">
                    <a:lumMod val="50000"/>
                  </a:schemeClr>
                </a:solidFill>
                <a:latin typeface="Univers Condensed" panose="020B0506020202050204" pitchFamily="34" charset="0"/>
              </a:rPr>
              <a:t>realizowany z Narodowym Bankiem Polskim w ramach programu edukacji ekonomicznej </a:t>
            </a:r>
          </a:p>
        </p:txBody>
      </p:sp>
    </p:spTree>
    <p:extLst>
      <p:ext uri="{BB962C8B-B14F-4D97-AF65-F5344CB8AC3E}">
        <p14:creationId xmlns:p14="http://schemas.microsoft.com/office/powerpoint/2010/main" val="331389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Kreacja pieniądza kredytowego przez banki</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dirty="0"/>
              <a:t>Banki </a:t>
            </a:r>
            <a:r>
              <a:rPr lang="pl-PL" b="1" dirty="0"/>
              <a:t>nie muszą trzymać w skarbcu całej zgromadzonej w postaci wkładów gotówki</a:t>
            </a:r>
            <a:r>
              <a:rPr lang="pl-PL" dirty="0"/>
              <a:t>. Poza tzw. panika bankową (ang. run na bank) klienci nie dokonują wypłat wszystkich środków jednocześnie. Wystarczy tylko stosunkowo niewielka rezerwa gotówkowa, aby zrealizować wszystkie operacje klientów. Resztę banki mogą wykorzystać udzielając kredytu przedsiębiorstwom lub indywidualnym osobom, zarabiając w ten sposób. Pożyczone sumy wracają do banków, w postaci spłacanych rat i mogą znowu zostać wykorzystane do udzielenia kolejnego kredytu. </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83325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Zależność między lokatami i kredytami</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fontScale="92500"/>
          </a:bodyPr>
          <a:lstStyle/>
          <a:p>
            <a:pPr marL="0" indent="0">
              <a:buNone/>
            </a:pPr>
            <a:r>
              <a:rPr lang="pl-PL" dirty="0"/>
              <a:t>Kapitał banku składa się z pieniędzy akcjonariuszy, wcześniejszych zysków, oraz depozytów klientów, wyemitowanych dłużnych papierów wartościowych i pożyczek zaciągnięte przez bank.</a:t>
            </a:r>
          </a:p>
          <a:p>
            <a:pPr marL="0" indent="0">
              <a:buNone/>
            </a:pPr>
            <a:endParaRPr lang="pl-PL" dirty="0"/>
          </a:p>
          <a:p>
            <a:pPr marL="0" indent="0">
              <a:buNone/>
            </a:pPr>
            <a:r>
              <a:rPr lang="pl-PL" dirty="0"/>
              <a:t>Depozytów klientów pochodzą od </a:t>
            </a:r>
            <a:r>
              <a:rPr lang="pl-PL" b="1" dirty="0"/>
              <a:t>osób fizycznych</a:t>
            </a:r>
            <a:r>
              <a:rPr lang="pl-PL" dirty="0"/>
              <a:t>, przedsiębiorstw, instytucji publicznych (np. samorządów), organizacji pozarządowych i wielu innych.</a:t>
            </a:r>
          </a:p>
          <a:p>
            <a:pPr marL="0" indent="0">
              <a:buNone/>
            </a:pPr>
            <a:endParaRPr lang="pl-PL" dirty="0"/>
          </a:p>
          <a:p>
            <a:pPr marL="0" indent="0">
              <a:buNone/>
            </a:pPr>
            <a:r>
              <a:rPr lang="pl-PL" dirty="0"/>
              <a:t>Jest to powiązane z pozycją banków jako instytucji zaufania publicznego.</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274642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Zależność między lokatami i kredytami</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dirty="0"/>
              <a:t>Banki od wieków postrzegano jako instytucje zaufania publicznego. Źródłem zaufania są uregulowania prawne, zapewniające ostrożne prowadzenie działalności bankowej i surowe zasady odpowiedzialności w razie ich naruszenia.</a:t>
            </a:r>
          </a:p>
          <a:p>
            <a:pPr marL="0" indent="0">
              <a:buNone/>
            </a:pPr>
            <a:r>
              <a:rPr lang="pl-PL" dirty="0"/>
              <a:t>Istnieje też system gwarancji depozytów, a także sprawnie działający nadzór i sieć stabilności finansowej.</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215367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Zależność między lokatami i kredytami</a:t>
            </a:r>
            <a:endParaRPr lang="pl-PL" dirty="0">
              <a:latin typeface="Univers Condensed" panose="020B0506020202050204" pitchFamily="34" charset="0"/>
            </a:endParaRP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sz="1200" dirty="0"/>
              <a:t>Źródło: bankingsupervision.europa.eu</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pic>
        <p:nvPicPr>
          <p:cNvPr id="7" name="Obraz 6">
            <a:extLst>
              <a:ext uri="{FF2B5EF4-FFF2-40B4-BE49-F238E27FC236}">
                <a16:creationId xmlns:a16="http://schemas.microsoft.com/office/drawing/2014/main" id="{1E33A5B3-2C73-4747-8D40-3015C0A7DE54}"/>
              </a:ext>
            </a:extLst>
          </p:cNvPr>
          <p:cNvPicPr>
            <a:picLocks noChangeAspect="1"/>
          </p:cNvPicPr>
          <p:nvPr/>
        </p:nvPicPr>
        <p:blipFill>
          <a:blip r:embed="rId2"/>
          <a:stretch>
            <a:fillRect/>
          </a:stretch>
        </p:blipFill>
        <p:spPr>
          <a:xfrm>
            <a:off x="1908288" y="1825625"/>
            <a:ext cx="7836490" cy="4102633"/>
          </a:xfrm>
          <a:prstGeom prst="rect">
            <a:avLst/>
          </a:prstGeom>
        </p:spPr>
      </p:pic>
    </p:spTree>
    <p:extLst>
      <p:ext uri="{BB962C8B-B14F-4D97-AF65-F5344CB8AC3E}">
        <p14:creationId xmlns:p14="http://schemas.microsoft.com/office/powerpoint/2010/main" val="151337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pPr marL="0" indent="0">
              <a:buNone/>
            </a:pPr>
            <a:r>
              <a:rPr lang="pl-PL" dirty="0"/>
              <a:t>Dlaczego banki muszą dbać o udzielony kredyt?</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a:bodyPr>
          <a:lstStyle/>
          <a:p>
            <a:pPr marL="0" indent="0">
              <a:buNone/>
            </a:pPr>
            <a:r>
              <a:rPr lang="pl-PL" dirty="0"/>
              <a:t>Bank jak każde przedsiębiorstwo ma na celu osiąganie korzyści ekonomicznych. Dodatkowo jest instytucją </a:t>
            </a:r>
            <a:r>
              <a:rPr lang="pl-PL" u="sng" dirty="0"/>
              <a:t>gromadząca środki osób fizycznych i przedsiębiorstw w formie lokat i depozytów</a:t>
            </a:r>
            <a:r>
              <a:rPr lang="pl-PL" dirty="0"/>
              <a:t>.</a:t>
            </a:r>
          </a:p>
          <a:p>
            <a:pPr marL="0" indent="0">
              <a:buNone/>
            </a:pPr>
            <a:r>
              <a:rPr lang="pl-PL" dirty="0"/>
              <a:t>Aby zapewnić </a:t>
            </a:r>
            <a:r>
              <a:rPr lang="pl-PL" b="1" dirty="0"/>
              <a:t>bezpieczeństwo własne i powierzonych środków</a:t>
            </a:r>
            <a:r>
              <a:rPr lang="pl-PL" dirty="0"/>
              <a:t>, bank musi minimalizować ryzyko nieodzyskania udzielonych kredytów wraz z odsetkami. To wymaga od klientów ustanowienia odpowiedniego zabezpieczenia kredytu.</a:t>
            </a:r>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208435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9B92D-0BEB-4F58-BFE9-9F2487344631}"/>
              </a:ext>
            </a:extLst>
          </p:cNvPr>
          <p:cNvSpPr>
            <a:spLocks noGrp="1"/>
          </p:cNvSpPr>
          <p:nvPr>
            <p:ph type="title"/>
          </p:nvPr>
        </p:nvSpPr>
        <p:spPr/>
        <p:txBody>
          <a:bodyPr/>
          <a:lstStyle/>
          <a:p>
            <a:r>
              <a:rPr lang="pl-PL" dirty="0"/>
              <a:t>Co to jest zabezpieczenie kredytu i dlaczego ustanawia się hipotekę? </a:t>
            </a:r>
          </a:p>
        </p:txBody>
      </p:sp>
      <p:sp>
        <p:nvSpPr>
          <p:cNvPr id="3" name="Symbol zastępczy zawartości 2">
            <a:extLst>
              <a:ext uri="{FF2B5EF4-FFF2-40B4-BE49-F238E27FC236}">
                <a16:creationId xmlns:a16="http://schemas.microsoft.com/office/drawing/2014/main" id="{EB7C48F0-7CEC-4BE1-9925-24F1AB8FA474}"/>
              </a:ext>
            </a:extLst>
          </p:cNvPr>
          <p:cNvSpPr>
            <a:spLocks noGrp="1"/>
          </p:cNvSpPr>
          <p:nvPr>
            <p:ph idx="1"/>
          </p:nvPr>
        </p:nvSpPr>
        <p:spPr/>
        <p:txBody>
          <a:bodyPr>
            <a:normAutofit lnSpcReduction="10000"/>
          </a:bodyPr>
          <a:lstStyle/>
          <a:p>
            <a:pPr marL="0" indent="0">
              <a:buNone/>
            </a:pPr>
            <a:r>
              <a:rPr lang="pl-PL" dirty="0"/>
              <a:t>Zabezpieczenie stanowi element ochrony wierzytelności banku (udzielonego kredytu, pożyczki), w przypadku niewywiązania się dłużnika z obowiązku spłaty kredytu w terminie.</a:t>
            </a:r>
          </a:p>
          <a:p>
            <a:pPr marL="0" indent="0">
              <a:buNone/>
            </a:pPr>
            <a:endParaRPr lang="pl-PL" dirty="0"/>
          </a:p>
          <a:p>
            <a:pPr marL="0" indent="0">
              <a:buNone/>
            </a:pPr>
            <a:r>
              <a:rPr lang="pl-PL" dirty="0"/>
              <a:t>Zabezpieczenia:</a:t>
            </a:r>
          </a:p>
          <a:p>
            <a:pPr marL="0" indent="0">
              <a:buNone/>
            </a:pPr>
            <a:r>
              <a:rPr lang="pl-PL" dirty="0"/>
              <a:t>- </a:t>
            </a:r>
            <a:r>
              <a:rPr lang="pl-PL" b="1" dirty="0"/>
              <a:t>Osobiste</a:t>
            </a:r>
            <a:r>
              <a:rPr lang="pl-PL" dirty="0"/>
              <a:t> (weksel, poręczenie, gwarancja bankowa, pełnomocnictwo do rachunku)</a:t>
            </a:r>
          </a:p>
          <a:p>
            <a:pPr marL="0" indent="0">
              <a:buNone/>
            </a:pPr>
            <a:endParaRPr lang="pl-PL" dirty="0"/>
          </a:p>
          <a:p>
            <a:pPr marL="0" indent="0">
              <a:buNone/>
            </a:pPr>
            <a:r>
              <a:rPr lang="pl-PL" dirty="0"/>
              <a:t>- </a:t>
            </a:r>
            <a:r>
              <a:rPr lang="pl-PL" b="1" dirty="0"/>
              <a:t>Rzeczowe</a:t>
            </a:r>
            <a:r>
              <a:rPr lang="pl-PL" dirty="0"/>
              <a:t> (zastaw, przewłaszczenie, hipoteka, kaucja, blokada środków na rachunku)</a:t>
            </a:r>
          </a:p>
          <a:p>
            <a:pPr marL="0" indent="0">
              <a:buNone/>
            </a:pPr>
            <a:endParaRPr lang="pl-PL" dirty="0"/>
          </a:p>
        </p:txBody>
      </p:sp>
      <p:sp>
        <p:nvSpPr>
          <p:cNvPr id="4" name="Prostokąt 3">
            <a:extLst>
              <a:ext uri="{FF2B5EF4-FFF2-40B4-BE49-F238E27FC236}">
                <a16:creationId xmlns:a16="http://schemas.microsoft.com/office/drawing/2014/main" id="{00234D9D-A1F9-43BD-9EB6-E0EC73A80F04}"/>
              </a:ext>
            </a:extLst>
          </p:cNvPr>
          <p:cNvSpPr/>
          <p:nvPr/>
        </p:nvSpPr>
        <p:spPr>
          <a:xfrm>
            <a:off x="0" y="700954"/>
            <a:ext cx="128016" cy="653903"/>
          </a:xfrm>
          <a:prstGeom prst="rect">
            <a:avLst/>
          </a:prstGeom>
          <a:solidFill>
            <a:srgbClr val="DB3E56"/>
          </a:solidFill>
          <a:ln>
            <a:solidFill>
              <a:srgbClr val="DB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CF5A9209-9F0A-4D5B-8FB6-321F43E21323}"/>
              </a:ext>
            </a:extLst>
          </p:cNvPr>
          <p:cNvSpPr txBox="1"/>
          <p:nvPr/>
        </p:nvSpPr>
        <p:spPr>
          <a:xfrm>
            <a:off x="10010775" y="143768"/>
            <a:ext cx="1878602" cy="200055"/>
          </a:xfrm>
          <a:prstGeom prst="rect">
            <a:avLst/>
          </a:prstGeom>
          <a:noFill/>
        </p:spPr>
        <p:txBody>
          <a:bodyPr wrap="square" rtlCol="0">
            <a:spAutoFit/>
          </a:bodyPr>
          <a:lstStyle/>
          <a:p>
            <a:r>
              <a:rPr lang="pl-PL" sz="700" i="1" dirty="0">
                <a:solidFill>
                  <a:schemeClr val="bg1">
                    <a:lumMod val="65000"/>
                  </a:schemeClr>
                </a:solidFill>
                <a:latin typeface="Univers Condensed" panose="020B0506020202050204" pitchFamily="34" charset="0"/>
              </a:rPr>
              <a:t>UCZELNIE SZKOŁOM – o finansach z NBP</a:t>
            </a:r>
          </a:p>
        </p:txBody>
      </p:sp>
    </p:spTree>
    <p:extLst>
      <p:ext uri="{BB962C8B-B14F-4D97-AF65-F5344CB8AC3E}">
        <p14:creationId xmlns:p14="http://schemas.microsoft.com/office/powerpoint/2010/main" val="63337924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iestandardowy 4">
      <a:majorFont>
        <a:latin typeface="Univers Condensed"/>
        <a:ea typeface=""/>
        <a:cs typeface=""/>
      </a:majorFont>
      <a:minorFont>
        <a:latin typeface="Univers Light"/>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2468</Words>
  <Application>Microsoft Office PowerPoint</Application>
  <PresentationFormat>Panoramiczny</PresentationFormat>
  <Paragraphs>454</Paragraphs>
  <Slides>31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31</vt:i4>
      </vt:variant>
    </vt:vector>
  </HeadingPairs>
  <TitlesOfParts>
    <vt:vector size="38" baseType="lpstr">
      <vt:lpstr>Univers Condensed (Nagłówki)</vt:lpstr>
      <vt:lpstr>Univers Condensed</vt:lpstr>
      <vt:lpstr>Calibri</vt:lpstr>
      <vt:lpstr>Arial</vt:lpstr>
      <vt:lpstr>Univers Light</vt:lpstr>
      <vt:lpstr>PT Sans</vt:lpstr>
      <vt:lpstr>Motyw pakietu Office</vt:lpstr>
      <vt:lpstr>Kredyty, pożyczki i ubezpieczenia</vt:lpstr>
      <vt:lpstr>Różnica miedzy kredytem a pożyczką</vt:lpstr>
      <vt:lpstr>Kreacja pieniądza kredytowego przez banki</vt:lpstr>
      <vt:lpstr>Kreacja pieniądza kredytowego przez banki</vt:lpstr>
      <vt:lpstr>Zależność między lokatami i kredytami</vt:lpstr>
      <vt:lpstr>Zależność między lokatami i kredytami</vt:lpstr>
      <vt:lpstr>Zależność między lokatami i kredytami</vt:lpstr>
      <vt:lpstr>Dlaczego banki muszą dbać o udzielony kredyt?</vt:lpstr>
      <vt:lpstr>Co to jest zabezpieczenie kredytu i dlaczego ustanawia się hipotekę? </vt:lpstr>
      <vt:lpstr>Co to jest zabezpieczenie kredytu i dlaczego ustanawia się hipotekę? </vt:lpstr>
      <vt:lpstr>Czym jest zdolność kredytowa i Biuro Informacji Kredytowej?</vt:lpstr>
      <vt:lpstr>Czym jest zdolność kredytowa i Biuro Informacji Kredytowej?</vt:lpstr>
      <vt:lpstr>Skąd się biorą pieniądze w przedsiębiorstwie?</vt:lpstr>
      <vt:lpstr>Co różni kapitały własne i obce w przedsiębiorstwie?</vt:lpstr>
      <vt:lpstr>Co to jest koszt kapitału i po co wylicza się RRSO?</vt:lpstr>
      <vt:lpstr>Co to jest koszt kapitału i po co wylicza się RRSO?</vt:lpstr>
      <vt:lpstr>Co to jest koszt kapitału i po co wylicza się RRSO?</vt:lpstr>
      <vt:lpstr>Co to jest koszt kapitału i po co wylicza się RRSO?</vt:lpstr>
      <vt:lpstr>Czy niska rata oznacza najtańszy kredyt?</vt:lpstr>
      <vt:lpstr>Czy niska rata oznacza najtańszy kredyt?</vt:lpstr>
      <vt:lpstr>Czy niska rata oznacza najtańszy kredyt?</vt:lpstr>
      <vt:lpstr>Karta debetowa i kredytowa - do czego służą, co je różni?</vt:lpstr>
      <vt:lpstr>Karta debetowa i kredytowa - do czego służą, co je różni?</vt:lpstr>
      <vt:lpstr>Co to jest kredyt w rachunku bankowym?</vt:lpstr>
      <vt:lpstr>Ubezpieczenia osobowe</vt:lpstr>
      <vt:lpstr>Ubezpieczenia osobowe</vt:lpstr>
      <vt:lpstr>Ubezpieczenia osobowe (2)</vt:lpstr>
      <vt:lpstr>Ubezpieczenia na życie</vt:lpstr>
      <vt:lpstr>Ubezpieczenia majątkowe</vt:lpstr>
      <vt:lpstr>Ubezpieczenia - OWU</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bloku tematycznego</dc:title>
  <dc:creator>Izabela Wiśniewska</dc:creator>
  <cp:lastModifiedBy>Rafał Sułkowski</cp:lastModifiedBy>
  <cp:revision>46</cp:revision>
  <dcterms:created xsi:type="dcterms:W3CDTF">2021-12-16T10:51:01Z</dcterms:created>
  <dcterms:modified xsi:type="dcterms:W3CDTF">2022-03-16T12:54:06Z</dcterms:modified>
</cp:coreProperties>
</file>